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3"/>
  </p:notesMasterIdLst>
  <p:handoutMasterIdLst>
    <p:handoutMasterId r:id="rId34"/>
  </p:handoutMasterIdLst>
  <p:sldIdLst>
    <p:sldId id="298" r:id="rId5"/>
    <p:sldId id="283" r:id="rId6"/>
    <p:sldId id="297" r:id="rId7"/>
    <p:sldId id="299" r:id="rId8"/>
    <p:sldId id="300" r:id="rId9"/>
    <p:sldId id="314" r:id="rId10"/>
    <p:sldId id="322" r:id="rId11"/>
    <p:sldId id="323" r:id="rId12"/>
    <p:sldId id="315" r:id="rId13"/>
    <p:sldId id="316" r:id="rId14"/>
    <p:sldId id="317" r:id="rId15"/>
    <p:sldId id="318" r:id="rId16"/>
    <p:sldId id="319" r:id="rId17"/>
    <p:sldId id="302" r:id="rId18"/>
    <p:sldId id="304" r:id="rId19"/>
    <p:sldId id="303" r:id="rId20"/>
    <p:sldId id="309" r:id="rId21"/>
    <p:sldId id="305" r:id="rId22"/>
    <p:sldId id="306" r:id="rId23"/>
    <p:sldId id="307" r:id="rId24"/>
    <p:sldId id="308" r:id="rId25"/>
    <p:sldId id="310" r:id="rId26"/>
    <p:sldId id="313" r:id="rId27"/>
    <p:sldId id="311" r:id="rId28"/>
    <p:sldId id="312" r:id="rId29"/>
    <p:sldId id="320" r:id="rId30"/>
    <p:sldId id="296" r:id="rId31"/>
    <p:sldId id="32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56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12" autoAdjust="0"/>
  </p:normalViewPr>
  <p:slideViewPr>
    <p:cSldViewPr snapToGrid="0">
      <p:cViewPr varScale="1">
        <p:scale>
          <a:sx n="68" d="100"/>
          <a:sy n="68" d="100"/>
        </p:scale>
        <p:origin x="616" y="48"/>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4/4/2022</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4/4/2022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smtClean="0"/>
              <a:t>Click to edit Master subtitle style</a:t>
            </a:r>
            <a:endParaRPr lang="en-US" noProof="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smtClean="0"/>
              <a:t>Click to edit Master subtitle style</a:t>
            </a:r>
            <a:endParaRPr lang="en-US" noProof="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smtClean="0"/>
              <a:t>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xmlns=""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xmlns=""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xmlns=""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xmlns=""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smtClean="0"/>
              <a:t>Click to edit Master title style</a:t>
            </a:r>
            <a:endParaRPr lang="en-US" noProof="0"/>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smtClean="0"/>
              <a:t>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smtClean="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xmlns=""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xmlns=""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10243100" y="6422491"/>
            <a:ext cx="1053900" cy="380860"/>
          </a:xfrm>
          <a:prstGeom prst="rect">
            <a:avLst/>
          </a:prstGeom>
          <a:noFill/>
        </p:spPr>
        <p:txBody>
          <a:bodyPr wrap="square" tIns="108000" bIns="0" rtlCol="0" anchor="ctr">
            <a:spAutoFit/>
          </a:bodyPr>
          <a:lstStyle/>
          <a:p>
            <a:pPr algn="r">
              <a:lnSpc>
                <a:spcPts val="1000"/>
              </a:lnSpc>
            </a:pPr>
            <a:r>
              <a:rPr lang="en-US" sz="2500" b="1" i="0" spc="-100" baseline="0" noProof="0" dirty="0">
                <a:solidFill>
                  <a:schemeClr val="accent1"/>
                </a:solidFill>
                <a:latin typeface="+mj-lt"/>
              </a:rPr>
              <a:t>TREY</a:t>
            </a:r>
            <a:r>
              <a:rPr lang="en-US" sz="1600" b="1" i="0" spc="-100" baseline="0" noProof="0" dirty="0">
                <a:solidFill>
                  <a:schemeClr val="accent1"/>
                </a:solidFill>
                <a:latin typeface="+mj-lt"/>
              </a:rPr>
              <a:t> </a:t>
            </a:r>
            <a:br>
              <a:rPr lang="en-US" sz="1600" b="1" i="0" spc="-100" baseline="0" noProof="0" dirty="0">
                <a:solidFill>
                  <a:schemeClr val="accent1"/>
                </a:solidFill>
                <a:latin typeface="+mj-lt"/>
              </a:rPr>
            </a:br>
            <a:r>
              <a:rPr lang="en-US" sz="1200" b="0" i="0" spc="140" baseline="0" noProof="0" dirty="0">
                <a:solidFill>
                  <a:schemeClr val="tx1">
                    <a:lumMod val="75000"/>
                    <a:lumOff val="25000"/>
                  </a:schemeClr>
                </a:solidFill>
                <a:latin typeface="+mj-lt"/>
              </a:rPr>
              <a:t>research</a:t>
            </a:r>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LMS%20Testing/LMS_TESTING/LMS_BROWSER" TargetMode="External"/><Relationship Id="rId2" Type="http://schemas.openxmlformats.org/officeDocument/2006/relationships/hyperlink" Target="LMS%20Testing" TargetMode="External"/><Relationship Id="rId1" Type="http://schemas.openxmlformats.org/officeDocument/2006/relationships/slideLayout" Target="../slideLayouts/slideLayout10.xml"/><Relationship Id="rId6" Type="http://schemas.openxmlformats.org/officeDocument/2006/relationships/hyperlink" Target="LMS%20Testing/LMS_TESTING/LMS_TEST_OUTPUT" TargetMode="External"/><Relationship Id="rId5" Type="http://schemas.openxmlformats.org/officeDocument/2006/relationships/hyperlink" Target="LMS%20Testing/LMS_TESTING/LMS_TESTS" TargetMode="External"/><Relationship Id="rId4" Type="http://schemas.openxmlformats.org/officeDocument/2006/relationships/hyperlink" Target="LMS%20Testing/LMS_TESTING/LMS_PAGE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hyperlink" Target="ConsoleBased%20Application/MANUALSCRIPT_ATM.docx"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ConsoleBased%20Application/TESTPLAN_ATM.docx" TargetMode="External"/><Relationship Id="rId2" Type="http://schemas.openxmlformats.org/officeDocument/2006/relationships/hyperlink" Target="ConsoleBased%20Application/SRS_ATM.docx" TargetMode="Externa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ConsoleBased%20Application/TESTCASE_ATM.xlsx"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jpeg"/><Relationship Id="rId1" Type="http://schemas.openxmlformats.org/officeDocument/2006/relationships/slideLayout" Target="../slideLayouts/slideLayout8.xml"/><Relationship Id="rId6" Type="http://schemas.openxmlformats.org/officeDocument/2006/relationships/image" Target="../media/image11.svg"/><Relationship Id="rId5" Type="http://schemas.openxmlformats.org/officeDocument/2006/relationships/image" Target="../media/image24.png"/><Relationship Id="rId4" Type="http://schemas.openxmlformats.org/officeDocument/2006/relationships/image" Target="../media/image9.sv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Hands coming together in circle">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200400" y="2811053"/>
            <a:ext cx="8991600" cy="1261295"/>
          </a:xfrm>
        </p:spPr>
        <p:txBody>
          <a:bodyPr/>
          <a:lstStyle/>
          <a:p>
            <a:r>
              <a:rPr lang="en-US" dirty="0" smtClean="0"/>
              <a:t>Project Testing</a:t>
            </a:r>
            <a:endParaRPr lang="en-US"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200400" y="4061039"/>
            <a:ext cx="6580188" cy="580921"/>
          </a:xfrm>
        </p:spPr>
        <p:txBody>
          <a:bodyPr/>
          <a:lstStyle/>
          <a:p>
            <a:r>
              <a:rPr lang="en-US" dirty="0" smtClean="0"/>
              <a:t>Manual &amp; Automation</a:t>
            </a:r>
            <a:endParaRPr lang="en-US" dirty="0"/>
          </a:p>
        </p:txBody>
      </p:sp>
      <p:sp>
        <p:nvSpPr>
          <p:cNvPr id="51" name="TextBox 50">
            <a:extLst>
              <a:ext uri="{FF2B5EF4-FFF2-40B4-BE49-F238E27FC236}">
                <a16:creationId xmlns:a16="http://schemas.microsoft.com/office/drawing/2014/main" id="{66C1DE0A-7865-466B-B5D7-781C92357026}"/>
              </a:ext>
            </a:extLst>
          </p:cNvPr>
          <p:cNvSpPr txBox="1"/>
          <p:nvPr/>
        </p:nvSpPr>
        <p:spPr>
          <a:xfrm>
            <a:off x="9982339" y="4276425"/>
            <a:ext cx="2007910" cy="365535"/>
          </a:xfrm>
          <a:prstGeom prst="rect">
            <a:avLst/>
          </a:prstGeom>
          <a:noFill/>
        </p:spPr>
        <p:txBody>
          <a:bodyPr wrap="square" tIns="108000" bIns="0" rtlCol="0" anchor="ctr">
            <a:spAutoFit/>
          </a:bodyPr>
          <a:lstStyle/>
          <a:p>
            <a:pPr algn="ctr">
              <a:lnSpc>
                <a:spcPts val="1000"/>
              </a:lnSpc>
            </a:pPr>
            <a:r>
              <a:rPr lang="en-US" sz="3600" b="1" spc="-100" dirty="0" smtClean="0">
                <a:solidFill>
                  <a:schemeClr val="tx1">
                    <a:lumMod val="75000"/>
                    <a:lumOff val="25000"/>
                  </a:schemeClr>
                </a:solidFill>
                <a:latin typeface="+mj-lt"/>
              </a:rPr>
              <a:t>TEAM</a:t>
            </a:r>
            <a:r>
              <a:rPr lang="en-US" sz="2400" b="1" i="0" spc="-100" baseline="0" dirty="0" smtClean="0">
                <a:solidFill>
                  <a:schemeClr val="tx1">
                    <a:lumMod val="75000"/>
                    <a:lumOff val="25000"/>
                  </a:schemeClr>
                </a:solidFill>
                <a:latin typeface="+mj-lt"/>
              </a:rPr>
              <a:t> </a:t>
            </a:r>
            <a:r>
              <a:rPr lang="en-US" sz="2400" b="1" i="0" spc="-100" baseline="0" dirty="0">
                <a:solidFill>
                  <a:schemeClr val="tx1">
                    <a:lumMod val="75000"/>
                    <a:lumOff val="25000"/>
                  </a:schemeClr>
                </a:solidFill>
                <a:latin typeface="+mj-lt"/>
              </a:rPr>
              <a:t/>
            </a:r>
            <a:br>
              <a:rPr lang="en-US" sz="2400" b="1" i="0" spc="-100" baseline="0" dirty="0">
                <a:solidFill>
                  <a:schemeClr val="tx1">
                    <a:lumMod val="75000"/>
                    <a:lumOff val="25000"/>
                  </a:schemeClr>
                </a:solidFill>
                <a:latin typeface="+mj-lt"/>
              </a:rPr>
            </a:br>
            <a:r>
              <a:rPr lang="en-US" spc="140" dirty="0" smtClean="0">
                <a:solidFill>
                  <a:schemeClr val="tx1">
                    <a:lumMod val="75000"/>
                    <a:lumOff val="25000"/>
                  </a:schemeClr>
                </a:solidFill>
                <a:latin typeface="+mj-lt"/>
              </a:rPr>
              <a:t>IQ</a:t>
            </a:r>
            <a:endParaRPr lang="en-US" b="0" i="0" spc="140" baseline="0" dirty="0">
              <a:solidFill>
                <a:schemeClr val="tx1">
                  <a:lumMod val="75000"/>
                  <a:lumOff val="25000"/>
                </a:schemeClr>
              </a:solidFill>
              <a:latin typeface="+mj-lt"/>
            </a:endParaRP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Functionalities Test Report:</a:t>
            </a:r>
            <a:endParaRPr lang="en-US" dirty="0"/>
          </a:p>
        </p:txBody>
      </p:sp>
      <p:sp>
        <p:nvSpPr>
          <p:cNvPr id="5" name="Text Placeholder 4"/>
          <p:cNvSpPr>
            <a:spLocks noGrp="1"/>
          </p:cNvSpPr>
          <p:nvPr>
            <p:ph type="body" sz="quarter" idx="12"/>
          </p:nvPr>
        </p:nvSpPr>
        <p:spPr/>
        <p:txBody>
          <a:bodyPr/>
          <a:lstStyle/>
          <a:p>
            <a:endParaRPr lang="en-US"/>
          </a:p>
        </p:txBody>
      </p:sp>
      <p:sp>
        <p:nvSpPr>
          <p:cNvPr id="6" name="Footer Placeholder 5"/>
          <p:cNvSpPr>
            <a:spLocks noGrp="1"/>
          </p:cNvSpPr>
          <p:nvPr>
            <p:ph type="ftr" sz="quarter" idx="13"/>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33"/>
          </p:nvPr>
        </p:nvSpPr>
        <p:spPr/>
        <p:txBody>
          <a:bodyPr/>
          <a:lstStyle/>
          <a:p>
            <a:fld id="{19B51A1E-902D-48AF-9020-955120F399B6}" type="slidenum">
              <a:rPr lang="en-US" noProof="0" smtClean="0"/>
              <a:pPr/>
              <a:t>10</a:t>
            </a:fld>
            <a:endParaRPr lang="en-US" noProof="0" dirty="0"/>
          </a:p>
        </p:txBody>
      </p:sp>
      <p:pic>
        <p:nvPicPr>
          <p:cNvPr id="8" name="Picture 7"/>
          <p:cNvPicPr>
            <a:picLocks noChangeAspect="1"/>
          </p:cNvPicPr>
          <p:nvPr/>
        </p:nvPicPr>
        <p:blipFill>
          <a:blip r:embed="rId2"/>
          <a:stretch>
            <a:fillRect/>
          </a:stretch>
        </p:blipFill>
        <p:spPr>
          <a:xfrm>
            <a:off x="431800" y="1008000"/>
            <a:ext cx="5089208" cy="5062862"/>
          </a:xfrm>
          <a:prstGeom prst="rect">
            <a:avLst/>
          </a:prstGeom>
        </p:spPr>
      </p:pic>
      <p:pic>
        <p:nvPicPr>
          <p:cNvPr id="9" name="Picture 8"/>
          <p:cNvPicPr>
            <a:picLocks noChangeAspect="1"/>
          </p:cNvPicPr>
          <p:nvPr/>
        </p:nvPicPr>
        <p:blipFill>
          <a:blip r:embed="rId3"/>
          <a:stretch>
            <a:fillRect/>
          </a:stretch>
        </p:blipFill>
        <p:spPr>
          <a:xfrm>
            <a:off x="6096000" y="1008000"/>
            <a:ext cx="5746051" cy="5183250"/>
          </a:xfrm>
          <a:prstGeom prst="rect">
            <a:avLst/>
          </a:prstGeom>
        </p:spPr>
      </p:pic>
    </p:spTree>
    <p:extLst>
      <p:ext uri="{BB962C8B-B14F-4D97-AF65-F5344CB8AC3E}">
        <p14:creationId xmlns:p14="http://schemas.microsoft.com/office/powerpoint/2010/main" val="852557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Functionalities Test Report</a:t>
            </a:r>
            <a:r>
              <a:rPr lang="en-US" sz="1800" dirty="0" smtClean="0"/>
              <a:t>:(Cont)</a:t>
            </a:r>
            <a:endParaRPr lang="en-US" sz="1800" dirty="0"/>
          </a:p>
        </p:txBody>
      </p:sp>
      <p:sp>
        <p:nvSpPr>
          <p:cNvPr id="4" name="Content Placeholder 3"/>
          <p:cNvSpPr>
            <a:spLocks noGrp="1"/>
          </p:cNvSpPr>
          <p:nvPr>
            <p:ph sz="half" idx="1"/>
          </p:nvPr>
        </p:nvSpPr>
        <p:spPr/>
        <p:txBody>
          <a:bodyPr/>
          <a:lstStyle/>
          <a:p>
            <a:endParaRPr lang="en-US"/>
          </a:p>
        </p:txBody>
      </p:sp>
      <p:sp>
        <p:nvSpPr>
          <p:cNvPr id="6" name="Footer Placeholder 5"/>
          <p:cNvSpPr>
            <a:spLocks noGrp="1"/>
          </p:cNvSpPr>
          <p:nvPr>
            <p:ph type="ftr" sz="quarter" idx="13"/>
          </p:nvPr>
        </p:nvSpPr>
        <p:spPr/>
        <p:txBody>
          <a:bodyPr/>
          <a:lstStyle/>
          <a:p>
            <a:r>
              <a:rPr lang="en-US" noProof="0" dirty="0" smtClean="0"/>
              <a:t>Team IQ</a:t>
            </a:r>
            <a:endParaRPr lang="en-US" noProof="0" dirty="0"/>
          </a:p>
        </p:txBody>
      </p:sp>
      <p:sp>
        <p:nvSpPr>
          <p:cNvPr id="7" name="Slide Number Placeholder 6"/>
          <p:cNvSpPr>
            <a:spLocks noGrp="1"/>
          </p:cNvSpPr>
          <p:nvPr>
            <p:ph type="sldNum" sz="quarter" idx="33"/>
          </p:nvPr>
        </p:nvSpPr>
        <p:spPr/>
        <p:txBody>
          <a:bodyPr/>
          <a:lstStyle/>
          <a:p>
            <a:fld id="{19B51A1E-902D-48AF-9020-955120F399B6}" type="slidenum">
              <a:rPr lang="en-US" noProof="0" smtClean="0"/>
              <a:pPr/>
              <a:t>11</a:t>
            </a:fld>
            <a:endParaRPr lang="en-US" noProof="0" dirty="0"/>
          </a:p>
        </p:txBody>
      </p:sp>
      <p:pic>
        <p:nvPicPr>
          <p:cNvPr id="8" name="Picture 7"/>
          <p:cNvPicPr>
            <a:picLocks noChangeAspect="1"/>
          </p:cNvPicPr>
          <p:nvPr/>
        </p:nvPicPr>
        <p:blipFill>
          <a:blip r:embed="rId2"/>
          <a:stretch>
            <a:fillRect/>
          </a:stretch>
        </p:blipFill>
        <p:spPr>
          <a:xfrm>
            <a:off x="5816338" y="1213984"/>
            <a:ext cx="6375662" cy="5033457"/>
          </a:xfrm>
          <a:prstGeom prst="rect">
            <a:avLst/>
          </a:prstGeom>
        </p:spPr>
      </p:pic>
      <p:pic>
        <p:nvPicPr>
          <p:cNvPr id="9" name="Picture 8"/>
          <p:cNvPicPr>
            <a:picLocks noChangeAspect="1"/>
          </p:cNvPicPr>
          <p:nvPr/>
        </p:nvPicPr>
        <p:blipFill>
          <a:blip r:embed="rId3"/>
          <a:stretch>
            <a:fillRect/>
          </a:stretch>
        </p:blipFill>
        <p:spPr>
          <a:xfrm>
            <a:off x="371793" y="999973"/>
            <a:ext cx="5444545" cy="5192027"/>
          </a:xfrm>
          <a:prstGeom prst="rect">
            <a:avLst/>
          </a:prstGeom>
        </p:spPr>
      </p:pic>
    </p:spTree>
    <p:extLst>
      <p:ext uri="{BB962C8B-B14F-4D97-AF65-F5344CB8AC3E}">
        <p14:creationId xmlns:p14="http://schemas.microsoft.com/office/powerpoint/2010/main" val="88793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000" y="102061"/>
            <a:ext cx="11340000" cy="432000"/>
          </a:xfrm>
        </p:spPr>
        <p:txBody>
          <a:bodyPr/>
          <a:lstStyle/>
          <a:p>
            <a:r>
              <a:rPr lang="en-US" dirty="0" smtClean="0"/>
              <a:t>Test Results:</a:t>
            </a:r>
            <a:endParaRPr lang="en-US" dirty="0"/>
          </a:p>
        </p:txBody>
      </p:sp>
      <p:sp>
        <p:nvSpPr>
          <p:cNvPr id="3" name="Text Placeholder 2"/>
          <p:cNvSpPr>
            <a:spLocks noGrp="1"/>
          </p:cNvSpPr>
          <p:nvPr>
            <p:ph type="body" sz="quarter" idx="32"/>
          </p:nvPr>
        </p:nvSpPr>
        <p:spPr/>
        <p:txBody>
          <a:bodyPr/>
          <a:lstStyle/>
          <a:p>
            <a:endParaRPr lang="en-US"/>
          </a:p>
        </p:txBody>
      </p:sp>
      <p:sp>
        <p:nvSpPr>
          <p:cNvPr id="6" name="Footer Placeholder 5"/>
          <p:cNvSpPr>
            <a:spLocks noGrp="1"/>
          </p:cNvSpPr>
          <p:nvPr>
            <p:ph type="ftr" sz="quarter" idx="13"/>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33"/>
          </p:nvPr>
        </p:nvSpPr>
        <p:spPr/>
        <p:txBody>
          <a:bodyPr/>
          <a:lstStyle/>
          <a:p>
            <a:fld id="{19B51A1E-902D-48AF-9020-955120F399B6}" type="slidenum">
              <a:rPr lang="en-US" noProof="0" smtClean="0"/>
              <a:pPr/>
              <a:t>12</a:t>
            </a:fld>
            <a:endParaRPr lang="en-US" noProof="0" dirty="0"/>
          </a:p>
        </p:txBody>
      </p:sp>
      <p:pic>
        <p:nvPicPr>
          <p:cNvPr id="8" name="Picture 7"/>
          <p:cNvPicPr>
            <a:picLocks noChangeAspect="1"/>
          </p:cNvPicPr>
          <p:nvPr/>
        </p:nvPicPr>
        <p:blipFill>
          <a:blip r:embed="rId2"/>
          <a:stretch>
            <a:fillRect/>
          </a:stretch>
        </p:blipFill>
        <p:spPr>
          <a:xfrm>
            <a:off x="234000" y="781881"/>
            <a:ext cx="11029361" cy="4990449"/>
          </a:xfrm>
          <a:prstGeom prst="rect">
            <a:avLst/>
          </a:prstGeom>
        </p:spPr>
      </p:pic>
    </p:spTree>
    <p:extLst>
      <p:ext uri="{BB962C8B-B14F-4D97-AF65-F5344CB8AC3E}">
        <p14:creationId xmlns:p14="http://schemas.microsoft.com/office/powerpoint/2010/main" val="1255797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LMS Automation Scripts File:</a:t>
            </a:r>
            <a:endParaRPr lang="en-US" dirty="0"/>
          </a:p>
        </p:txBody>
      </p:sp>
      <p:sp>
        <p:nvSpPr>
          <p:cNvPr id="3" name="Text Placeholder 2"/>
          <p:cNvSpPr>
            <a:spLocks noGrp="1"/>
          </p:cNvSpPr>
          <p:nvPr>
            <p:ph type="body" sz="quarter" idx="32"/>
          </p:nvPr>
        </p:nvSpPr>
        <p:spPr/>
        <p:txBody>
          <a:bodyPr/>
          <a:lstStyle/>
          <a:p>
            <a:r>
              <a:rPr lang="en-US" dirty="0" smtClean="0"/>
              <a:t>Hyperlink for Source Code:</a:t>
            </a:r>
            <a:endParaRPr lang="en-US" dirty="0"/>
          </a:p>
        </p:txBody>
      </p:sp>
      <p:sp>
        <p:nvSpPr>
          <p:cNvPr id="6" name="Footer Placeholder 5"/>
          <p:cNvSpPr>
            <a:spLocks noGrp="1"/>
          </p:cNvSpPr>
          <p:nvPr>
            <p:ph type="ftr" sz="quarter" idx="13"/>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33"/>
          </p:nvPr>
        </p:nvSpPr>
        <p:spPr/>
        <p:txBody>
          <a:bodyPr/>
          <a:lstStyle/>
          <a:p>
            <a:fld id="{19B51A1E-902D-48AF-9020-955120F399B6}" type="slidenum">
              <a:rPr lang="en-US" noProof="0" smtClean="0"/>
              <a:pPr/>
              <a:t>13</a:t>
            </a:fld>
            <a:endParaRPr lang="en-US" noProof="0" dirty="0"/>
          </a:p>
        </p:txBody>
      </p:sp>
      <p:sp>
        <p:nvSpPr>
          <p:cNvPr id="10" name="TextBox 9"/>
          <p:cNvSpPr txBox="1"/>
          <p:nvPr/>
        </p:nvSpPr>
        <p:spPr>
          <a:xfrm>
            <a:off x="622168" y="1480854"/>
            <a:ext cx="4232635" cy="646331"/>
          </a:xfrm>
          <a:prstGeom prst="rect">
            <a:avLst/>
          </a:prstGeom>
          <a:noFill/>
        </p:spPr>
        <p:txBody>
          <a:bodyPr wrap="square" rtlCol="0">
            <a:spAutoFit/>
          </a:bodyPr>
          <a:lstStyle/>
          <a:p>
            <a:r>
              <a:rPr lang="en-US" dirty="0" smtClean="0"/>
              <a:t>LMS Automation File:</a:t>
            </a:r>
          </a:p>
          <a:p>
            <a:r>
              <a:rPr lang="en-US" dirty="0" smtClean="0">
                <a:hlinkClick r:id="rId2" action="ppaction://hlinkfile"/>
              </a:rPr>
              <a:t>LMS Testing</a:t>
            </a:r>
            <a:endParaRPr lang="en-US" dirty="0"/>
          </a:p>
        </p:txBody>
      </p:sp>
      <p:sp>
        <p:nvSpPr>
          <p:cNvPr id="11" name="TextBox 10"/>
          <p:cNvSpPr txBox="1"/>
          <p:nvPr/>
        </p:nvSpPr>
        <p:spPr>
          <a:xfrm>
            <a:off x="622169" y="2227938"/>
            <a:ext cx="4939645" cy="646331"/>
          </a:xfrm>
          <a:prstGeom prst="rect">
            <a:avLst/>
          </a:prstGeom>
          <a:noFill/>
        </p:spPr>
        <p:txBody>
          <a:bodyPr wrap="square" rtlCol="0">
            <a:spAutoFit/>
          </a:bodyPr>
          <a:lstStyle/>
          <a:p>
            <a:r>
              <a:rPr lang="en-US" dirty="0" smtClean="0"/>
              <a:t>For Selecting a Browser:</a:t>
            </a:r>
          </a:p>
          <a:p>
            <a:r>
              <a:rPr lang="en-US" dirty="0" smtClean="0">
                <a:hlinkClick r:id="rId3" action="ppaction://hlinkfile"/>
              </a:rPr>
              <a:t>LMS Testing\LMS_TESTING\LMS_BROWSER</a:t>
            </a:r>
            <a:endParaRPr lang="en-US" dirty="0"/>
          </a:p>
        </p:txBody>
      </p:sp>
      <p:sp>
        <p:nvSpPr>
          <p:cNvPr id="12" name="TextBox 11"/>
          <p:cNvSpPr txBox="1"/>
          <p:nvPr/>
        </p:nvSpPr>
        <p:spPr>
          <a:xfrm>
            <a:off x="622169" y="3022517"/>
            <a:ext cx="4110087" cy="646331"/>
          </a:xfrm>
          <a:prstGeom prst="rect">
            <a:avLst/>
          </a:prstGeom>
          <a:noFill/>
        </p:spPr>
        <p:txBody>
          <a:bodyPr wrap="square" rtlCol="0">
            <a:spAutoFit/>
          </a:bodyPr>
          <a:lstStyle/>
          <a:p>
            <a:r>
              <a:rPr lang="en-US" dirty="0" smtClean="0"/>
              <a:t>For Separate functionalities:</a:t>
            </a:r>
          </a:p>
          <a:p>
            <a:r>
              <a:rPr lang="en-US" dirty="0" smtClean="0">
                <a:hlinkClick r:id="rId4" action="ppaction://hlinkfile"/>
              </a:rPr>
              <a:t>LMS Testing\LMS_TESTING\LMS_PAGES</a:t>
            </a:r>
            <a:endParaRPr lang="en-US" dirty="0"/>
          </a:p>
        </p:txBody>
      </p:sp>
      <p:sp>
        <p:nvSpPr>
          <p:cNvPr id="13" name="TextBox 12"/>
          <p:cNvSpPr txBox="1"/>
          <p:nvPr/>
        </p:nvSpPr>
        <p:spPr>
          <a:xfrm>
            <a:off x="623578" y="3801651"/>
            <a:ext cx="5280843" cy="646331"/>
          </a:xfrm>
          <a:prstGeom prst="rect">
            <a:avLst/>
          </a:prstGeom>
          <a:noFill/>
        </p:spPr>
        <p:txBody>
          <a:bodyPr wrap="square" rtlCol="0">
            <a:spAutoFit/>
          </a:bodyPr>
          <a:lstStyle/>
          <a:p>
            <a:r>
              <a:rPr lang="en-US" dirty="0" smtClean="0"/>
              <a:t>For Testing Functionalities:</a:t>
            </a:r>
          </a:p>
          <a:p>
            <a:r>
              <a:rPr lang="en-US" dirty="0" smtClean="0">
                <a:hlinkClick r:id="rId5" action="ppaction://hlinkfile"/>
              </a:rPr>
              <a:t>LMS Testing\LMS_TESTING\LMS_TESTS</a:t>
            </a:r>
            <a:endParaRPr lang="en-US" dirty="0"/>
          </a:p>
        </p:txBody>
      </p:sp>
      <p:sp>
        <p:nvSpPr>
          <p:cNvPr id="14" name="TextBox 13"/>
          <p:cNvSpPr txBox="1"/>
          <p:nvPr/>
        </p:nvSpPr>
        <p:spPr>
          <a:xfrm>
            <a:off x="622169" y="4664767"/>
            <a:ext cx="5177148" cy="646331"/>
          </a:xfrm>
          <a:prstGeom prst="rect">
            <a:avLst/>
          </a:prstGeom>
          <a:noFill/>
        </p:spPr>
        <p:txBody>
          <a:bodyPr wrap="square" rtlCol="0">
            <a:spAutoFit/>
          </a:bodyPr>
          <a:lstStyle/>
          <a:p>
            <a:r>
              <a:rPr lang="en-US" dirty="0" smtClean="0"/>
              <a:t>For Test Report:</a:t>
            </a:r>
          </a:p>
          <a:p>
            <a:r>
              <a:rPr lang="en-US" dirty="0" smtClean="0">
                <a:hlinkClick r:id="rId6" action="ppaction://hlinkfile"/>
              </a:rPr>
              <a:t>LMS Testing\LMS_TESTING\LMS_TEST_OUTPUT</a:t>
            </a:r>
            <a:endParaRPr lang="en-US" dirty="0"/>
          </a:p>
        </p:txBody>
      </p:sp>
      <p:sp>
        <p:nvSpPr>
          <p:cNvPr id="15" name="TextBox 14"/>
          <p:cNvSpPr txBox="1"/>
          <p:nvPr/>
        </p:nvSpPr>
        <p:spPr>
          <a:xfrm>
            <a:off x="9053691" y="5078579"/>
            <a:ext cx="2974911" cy="923330"/>
          </a:xfrm>
          <a:prstGeom prst="rect">
            <a:avLst/>
          </a:prstGeom>
          <a:noFill/>
        </p:spPr>
        <p:txBody>
          <a:bodyPr wrap="square" rtlCol="0">
            <a:spAutoFit/>
          </a:bodyPr>
          <a:lstStyle/>
          <a:p>
            <a:r>
              <a:rPr lang="en-US" dirty="0" smtClean="0"/>
              <a:t>Download all the documents provided in GitHub, So that you can open it via this link.</a:t>
            </a:r>
            <a:endParaRPr lang="en-US" dirty="0"/>
          </a:p>
        </p:txBody>
      </p:sp>
    </p:spTree>
    <p:extLst>
      <p:ext uri="{BB962C8B-B14F-4D97-AF65-F5344CB8AC3E}">
        <p14:creationId xmlns:p14="http://schemas.microsoft.com/office/powerpoint/2010/main" val="482593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Hand writing on post-it note">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0" y="-1"/>
            <a:ext cx="6096000"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xmlns=""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5118373" y="1762069"/>
            <a:ext cx="6641900" cy="1124345"/>
          </a:xfrm>
        </p:spPr>
        <p:txBody>
          <a:bodyPr/>
          <a:lstStyle/>
          <a:p>
            <a:r>
              <a:rPr lang="en-US" dirty="0" smtClean="0"/>
              <a:t>ATM Application</a:t>
            </a:r>
            <a:endParaRPr lang="en-US"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5118510" y="2886414"/>
            <a:ext cx="6641626" cy="590155"/>
          </a:xfrm>
        </p:spPr>
        <p:txBody>
          <a:bodyPr/>
          <a:lstStyle/>
          <a:p>
            <a:r>
              <a:rPr lang="en-US" dirty="0" smtClean="0"/>
              <a:t>Using Eclipse IDE</a:t>
            </a:r>
            <a:endParaRPr lang="en-US"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r>
              <a:rPr lang="en-US" dirty="0"/>
              <a:t>A ATM Machine Java Program is used for an electronic banking outlet that allows customers to complete basic transactions without the aid of a branch representative.</a:t>
            </a:r>
          </a:p>
          <a:p>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14</a:t>
            </a:fld>
            <a:endParaRPr lang="en-US" dirty="0"/>
          </a:p>
        </p:txBody>
      </p:sp>
    </p:spTree>
    <p:extLst>
      <p:ext uri="{BB962C8B-B14F-4D97-AF65-F5344CB8AC3E}">
        <p14:creationId xmlns:p14="http://schemas.microsoft.com/office/powerpoint/2010/main" val="23039180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0" y="0"/>
            <a:ext cx="3932037" cy="1411276"/>
          </a:xfrm>
        </p:spPr>
        <p:txBody>
          <a:bodyPr/>
          <a:lstStyle/>
          <a:p>
            <a:r>
              <a:rPr lang="en-US" dirty="0" smtClean="0"/>
              <a:t>Description:</a:t>
            </a:r>
            <a:endParaRPr lang="en-US" dirty="0"/>
          </a:p>
        </p:txBody>
      </p:sp>
      <p:sp>
        <p:nvSpPr>
          <p:cNvPr id="3" name="Footer Placeholder 2"/>
          <p:cNvSpPr>
            <a:spLocks noGrp="1"/>
          </p:cNvSpPr>
          <p:nvPr>
            <p:ph type="ftr" sz="quarter" idx="13"/>
          </p:nvPr>
        </p:nvSpPr>
        <p:spPr/>
        <p:txBody>
          <a:bodyPr/>
          <a:lstStyle/>
          <a:p>
            <a:r>
              <a:rPr lang="en-US" noProof="0" dirty="0" smtClean="0"/>
              <a:t>Team IQ</a:t>
            </a:r>
            <a:endParaRPr lang="en-US" noProof="0" dirty="0"/>
          </a:p>
        </p:txBody>
      </p:sp>
      <p:sp>
        <p:nvSpPr>
          <p:cNvPr id="4" name="Slide Number Placeholder 3"/>
          <p:cNvSpPr>
            <a:spLocks noGrp="1"/>
          </p:cNvSpPr>
          <p:nvPr>
            <p:ph type="sldNum" sz="quarter" idx="33"/>
          </p:nvPr>
        </p:nvSpPr>
        <p:spPr/>
        <p:txBody>
          <a:bodyPr/>
          <a:lstStyle/>
          <a:p>
            <a:fld id="{19B51A1E-902D-48AF-9020-955120F399B6}" type="slidenum">
              <a:rPr lang="en-US" noProof="0" smtClean="0"/>
              <a:pPr/>
              <a:t>15</a:t>
            </a:fld>
            <a:endParaRPr lang="en-US" noProof="0" dirty="0"/>
          </a:p>
        </p:txBody>
      </p:sp>
      <p:sp>
        <p:nvSpPr>
          <p:cNvPr id="5" name="Text Placeholder 4"/>
          <p:cNvSpPr>
            <a:spLocks noGrp="1"/>
          </p:cNvSpPr>
          <p:nvPr>
            <p:ph type="body" sz="half" idx="2"/>
          </p:nvPr>
        </p:nvSpPr>
        <p:spPr>
          <a:xfrm>
            <a:off x="432000" y="2057400"/>
            <a:ext cx="11328000" cy="3811588"/>
          </a:xfrm>
        </p:spPr>
        <p:txBody>
          <a:bodyPr/>
          <a:lstStyle/>
          <a:p>
            <a:r>
              <a:rPr lang="en-US" sz="1800" dirty="0" smtClean="0"/>
              <a:t>1. In </a:t>
            </a:r>
            <a:r>
              <a:rPr lang="en-US" sz="1800" dirty="0"/>
              <a:t>this ATM Program in Java, it allows consumers to perform quick self-service transactions such as deposits, cash withdrawals and checking balance</a:t>
            </a:r>
            <a:r>
              <a:rPr lang="en-US" sz="1800" dirty="0" smtClean="0"/>
              <a:t>.</a:t>
            </a:r>
          </a:p>
          <a:p>
            <a:pPr marL="342900" indent="-342900">
              <a:buAutoNum type="arabicPeriod"/>
            </a:pPr>
            <a:endParaRPr lang="en-US" sz="1800" dirty="0"/>
          </a:p>
          <a:p>
            <a:r>
              <a:rPr lang="en-US" sz="1800" dirty="0" smtClean="0"/>
              <a:t>2. </a:t>
            </a:r>
            <a:r>
              <a:rPr lang="en-US" sz="1800" dirty="0"/>
              <a:t>A ATM Machine Java Program is used for an electronic banking outlet that allows customers to complete basic transactions without the aid of a branch representative</a:t>
            </a:r>
            <a:r>
              <a:rPr lang="en-US" sz="1800" dirty="0" smtClean="0"/>
              <a:t>.</a:t>
            </a:r>
          </a:p>
          <a:p>
            <a:endParaRPr lang="en-US" sz="1800" dirty="0"/>
          </a:p>
          <a:p>
            <a:pPr marL="0" lvl="1">
              <a:spcBef>
                <a:spcPts val="1000"/>
              </a:spcBef>
            </a:pPr>
            <a:r>
              <a:rPr lang="en-US" sz="1800" dirty="0" smtClean="0"/>
              <a:t>3. </a:t>
            </a:r>
            <a:r>
              <a:rPr lang="en-US" sz="1800" dirty="0"/>
              <a:t>The scope of the project is to design an ATM system that will help in completely automatic banking this software is going to be designed for withdrawal and deposit of money and register the transaction in the database where the customer’s information is stored.</a:t>
            </a:r>
          </a:p>
          <a:p>
            <a:endParaRPr lang="en-US" sz="1800" dirty="0"/>
          </a:p>
        </p:txBody>
      </p:sp>
    </p:spTree>
    <p:extLst>
      <p:ext uri="{BB962C8B-B14F-4D97-AF65-F5344CB8AC3E}">
        <p14:creationId xmlns:p14="http://schemas.microsoft.com/office/powerpoint/2010/main" val="7961074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ATM Application:</a:t>
            </a:r>
            <a:endParaRPr lang="en-US" dirty="0"/>
          </a:p>
        </p:txBody>
      </p:sp>
      <p:sp>
        <p:nvSpPr>
          <p:cNvPr id="3" name="Text Placeholder 2"/>
          <p:cNvSpPr>
            <a:spLocks noGrp="1"/>
          </p:cNvSpPr>
          <p:nvPr>
            <p:ph type="body" sz="quarter" idx="32"/>
          </p:nvPr>
        </p:nvSpPr>
        <p:spPr/>
        <p:txBody>
          <a:bodyPr/>
          <a:lstStyle/>
          <a:p>
            <a:r>
              <a:rPr lang="en-US" dirty="0" smtClean="0"/>
              <a:t>Interface of Console </a:t>
            </a:r>
            <a:endParaRPr lang="en-US" dirty="0"/>
          </a:p>
        </p:txBody>
      </p:sp>
      <p:sp>
        <p:nvSpPr>
          <p:cNvPr id="4" name="Text Placeholder 3"/>
          <p:cNvSpPr>
            <a:spLocks noGrp="1"/>
          </p:cNvSpPr>
          <p:nvPr>
            <p:ph type="body" idx="1"/>
          </p:nvPr>
        </p:nvSpPr>
        <p:spPr/>
        <p:txBody>
          <a:bodyPr/>
          <a:lstStyle/>
          <a:p>
            <a:endParaRPr lang="en-US" dirty="0"/>
          </a:p>
        </p:txBody>
      </p:sp>
      <p:sp>
        <p:nvSpPr>
          <p:cNvPr id="8" name="Footer Placeholder 7"/>
          <p:cNvSpPr>
            <a:spLocks noGrp="1"/>
          </p:cNvSpPr>
          <p:nvPr>
            <p:ph type="ftr" sz="quarter" idx="14"/>
          </p:nvPr>
        </p:nvSpPr>
        <p:spPr/>
        <p:txBody>
          <a:bodyPr/>
          <a:lstStyle/>
          <a:p>
            <a:r>
              <a:rPr lang="en-US" dirty="0" smtClean="0"/>
              <a:t>Team IQ</a:t>
            </a:r>
            <a:endParaRPr lang="en-US" noProof="0" dirty="0"/>
          </a:p>
        </p:txBody>
      </p:sp>
      <p:sp>
        <p:nvSpPr>
          <p:cNvPr id="9" name="Slide Number Placeholder 8"/>
          <p:cNvSpPr>
            <a:spLocks noGrp="1"/>
          </p:cNvSpPr>
          <p:nvPr>
            <p:ph type="sldNum" sz="quarter" idx="33"/>
          </p:nvPr>
        </p:nvSpPr>
        <p:spPr/>
        <p:txBody>
          <a:bodyPr/>
          <a:lstStyle/>
          <a:p>
            <a:fld id="{19B51A1E-902D-48AF-9020-955120F399B6}" type="slidenum">
              <a:rPr lang="en-US" noProof="0" smtClean="0"/>
              <a:pPr/>
              <a:t>16</a:t>
            </a:fld>
            <a:endParaRPr lang="en-US" noProof="0" dirty="0"/>
          </a:p>
        </p:txBody>
      </p:sp>
      <p:pic>
        <p:nvPicPr>
          <p:cNvPr id="10" name="Picture 9"/>
          <p:cNvPicPr>
            <a:picLocks noChangeAspect="1"/>
          </p:cNvPicPr>
          <p:nvPr/>
        </p:nvPicPr>
        <p:blipFill>
          <a:blip r:embed="rId2"/>
          <a:stretch>
            <a:fillRect/>
          </a:stretch>
        </p:blipFill>
        <p:spPr>
          <a:xfrm>
            <a:off x="431800" y="1512000"/>
            <a:ext cx="8430213" cy="4332619"/>
          </a:xfrm>
          <a:prstGeom prst="rect">
            <a:avLst/>
          </a:prstGeom>
        </p:spPr>
      </p:pic>
      <p:sp>
        <p:nvSpPr>
          <p:cNvPr id="11" name="Rectangle 10"/>
          <p:cNvSpPr/>
          <p:nvPr/>
        </p:nvSpPr>
        <p:spPr>
          <a:xfrm>
            <a:off x="431800" y="1368000"/>
            <a:ext cx="8430213" cy="144000"/>
          </a:xfrm>
          <a:prstGeom prst="rect">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862013" y="1368000"/>
            <a:ext cx="150829" cy="5003351"/>
          </a:xfrm>
          <a:prstGeom prst="rect">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1071" y="1367999"/>
            <a:ext cx="150829" cy="500335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81071" y="6227351"/>
            <a:ext cx="8731771" cy="143999"/>
          </a:xfrm>
          <a:prstGeom prst="rect">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76390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5" name="Footer Placeholder 4"/>
          <p:cNvSpPr>
            <a:spLocks noGrp="1"/>
          </p:cNvSpPr>
          <p:nvPr>
            <p:ph type="ftr" sz="quarter" idx="11"/>
          </p:nvPr>
        </p:nvSpPr>
        <p:spPr/>
        <p:txBody>
          <a:bodyPr/>
          <a:lstStyle/>
          <a:p>
            <a:r>
              <a:rPr lang="en-US" noProof="0" dirty="0" smtClean="0"/>
              <a:t>Team IQ</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17</a:t>
            </a:fld>
            <a:endParaRPr lang="en-US" noProof="0" dirty="0"/>
          </a:p>
        </p:txBody>
      </p:sp>
      <p:pic>
        <p:nvPicPr>
          <p:cNvPr id="11" name="Picture 10"/>
          <p:cNvPicPr>
            <a:picLocks noChangeAspect="1"/>
          </p:cNvPicPr>
          <p:nvPr/>
        </p:nvPicPr>
        <p:blipFill>
          <a:blip r:embed="rId2"/>
          <a:stretch>
            <a:fillRect/>
          </a:stretch>
        </p:blipFill>
        <p:spPr>
          <a:xfrm>
            <a:off x="0" y="0"/>
            <a:ext cx="7190755" cy="6371351"/>
          </a:xfrm>
          <a:prstGeom prst="rect">
            <a:avLst/>
          </a:prstGeom>
        </p:spPr>
      </p:pic>
      <p:sp>
        <p:nvSpPr>
          <p:cNvPr id="3" name="Title 2"/>
          <p:cNvSpPr>
            <a:spLocks noGrp="1"/>
          </p:cNvSpPr>
          <p:nvPr>
            <p:ph type="ctrTitle"/>
          </p:nvPr>
        </p:nvSpPr>
        <p:spPr/>
        <p:txBody>
          <a:bodyPr/>
          <a:lstStyle/>
          <a:p>
            <a:r>
              <a:rPr lang="en-US" dirty="0" smtClean="0"/>
              <a:t>4 Functions in ATM </a:t>
            </a:r>
            <a:endParaRPr lang="en-US" dirty="0"/>
          </a:p>
        </p:txBody>
      </p:sp>
      <p:sp>
        <p:nvSpPr>
          <p:cNvPr id="4" name="Text Placeholder 3"/>
          <p:cNvSpPr>
            <a:spLocks noGrp="1"/>
          </p:cNvSpPr>
          <p:nvPr>
            <p:ph type="body" sz="quarter" idx="13"/>
          </p:nvPr>
        </p:nvSpPr>
        <p:spPr>
          <a:xfrm>
            <a:off x="6235700" y="4148792"/>
            <a:ext cx="3544888" cy="1648625"/>
          </a:xfrm>
        </p:spPr>
        <p:txBody>
          <a:bodyPr/>
          <a:lstStyle/>
          <a:p>
            <a:pPr marL="342900" indent="-342900">
              <a:buAutoNum type="arabicPeriod"/>
            </a:pPr>
            <a:r>
              <a:rPr lang="en-US" dirty="0" smtClean="0"/>
              <a:t>Withdraw</a:t>
            </a:r>
          </a:p>
          <a:p>
            <a:pPr marL="342900" indent="-342900">
              <a:buAutoNum type="arabicPeriod"/>
            </a:pPr>
            <a:r>
              <a:rPr lang="en-US" dirty="0" smtClean="0"/>
              <a:t>Deposit</a:t>
            </a:r>
          </a:p>
          <a:p>
            <a:pPr marL="342900" indent="-342900">
              <a:buAutoNum type="arabicPeriod"/>
            </a:pPr>
            <a:r>
              <a:rPr lang="en-US" dirty="0" smtClean="0"/>
              <a:t>Check Balance</a:t>
            </a:r>
          </a:p>
          <a:p>
            <a:r>
              <a:rPr lang="en-US" dirty="0" smtClean="0"/>
              <a:t>4. Exit</a:t>
            </a:r>
            <a:endParaRPr lang="en-US" dirty="0"/>
          </a:p>
        </p:txBody>
      </p:sp>
    </p:spTree>
    <p:extLst>
      <p:ext uri="{BB962C8B-B14F-4D97-AF65-F5344CB8AC3E}">
        <p14:creationId xmlns:p14="http://schemas.microsoft.com/office/powerpoint/2010/main" val="32093274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a:xfrm>
            <a:off x="-1700" y="2156226"/>
            <a:ext cx="4960199" cy="1958400"/>
          </a:xfrm>
        </p:spPr>
        <p:txBody>
          <a:bodyPr/>
          <a:lstStyle/>
          <a:p>
            <a:r>
              <a:rPr lang="en-US" dirty="0" smtClean="0"/>
              <a:t>Withdrawal</a:t>
            </a:r>
            <a:endParaRPr lang="en-US" dirty="0"/>
          </a:p>
        </p:txBody>
      </p:sp>
      <p:sp>
        <p:nvSpPr>
          <p:cNvPr id="4" name="Text Placeholder 3"/>
          <p:cNvSpPr>
            <a:spLocks noGrp="1"/>
          </p:cNvSpPr>
          <p:nvPr>
            <p:ph type="body" sz="quarter" idx="13"/>
          </p:nvPr>
        </p:nvSpPr>
        <p:spPr>
          <a:xfrm>
            <a:off x="0" y="4110760"/>
            <a:ext cx="4958499" cy="1100565"/>
          </a:xfrm>
        </p:spPr>
        <p:txBody>
          <a:bodyPr/>
          <a:lstStyle/>
          <a:p>
            <a:r>
              <a:rPr lang="en-US" dirty="0" smtClean="0"/>
              <a:t>After entering the account number you will receive the buttons for all the functionalities.</a:t>
            </a:r>
          </a:p>
          <a:p>
            <a:r>
              <a:rPr lang="en-US" dirty="0" smtClean="0"/>
              <a:t>Press 1 for withdrawal </a:t>
            </a:r>
            <a:endParaRPr lang="en-US" dirty="0"/>
          </a:p>
        </p:txBody>
      </p:sp>
      <p:sp>
        <p:nvSpPr>
          <p:cNvPr id="5" name="Footer Placeholder 4"/>
          <p:cNvSpPr>
            <a:spLocks noGrp="1"/>
          </p:cNvSpPr>
          <p:nvPr>
            <p:ph type="ftr" sz="quarter" idx="11"/>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18</a:t>
            </a:fld>
            <a:endParaRPr lang="en-US" noProof="0" dirty="0"/>
          </a:p>
        </p:txBody>
      </p:sp>
      <p:pic>
        <p:nvPicPr>
          <p:cNvPr id="8" name="Picture 7"/>
          <p:cNvPicPr>
            <a:picLocks noChangeAspect="1"/>
          </p:cNvPicPr>
          <p:nvPr/>
        </p:nvPicPr>
        <p:blipFill>
          <a:blip r:embed="rId2"/>
          <a:stretch>
            <a:fillRect/>
          </a:stretch>
        </p:blipFill>
        <p:spPr>
          <a:xfrm>
            <a:off x="4958499" y="458213"/>
            <a:ext cx="7233501" cy="5354425"/>
          </a:xfrm>
          <a:prstGeom prst="rect">
            <a:avLst/>
          </a:prstGeom>
        </p:spPr>
      </p:pic>
    </p:spTree>
    <p:extLst>
      <p:ext uri="{BB962C8B-B14F-4D97-AF65-F5344CB8AC3E}">
        <p14:creationId xmlns:p14="http://schemas.microsoft.com/office/powerpoint/2010/main" val="4544438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a:xfrm>
            <a:off x="-1701" y="2156226"/>
            <a:ext cx="5116301" cy="1958400"/>
          </a:xfrm>
        </p:spPr>
        <p:txBody>
          <a:bodyPr/>
          <a:lstStyle/>
          <a:p>
            <a:r>
              <a:rPr lang="en-US" dirty="0" smtClean="0"/>
              <a:t>Deposit</a:t>
            </a:r>
            <a:endParaRPr lang="en-US" dirty="0"/>
          </a:p>
        </p:txBody>
      </p:sp>
      <p:sp>
        <p:nvSpPr>
          <p:cNvPr id="4" name="Text Placeholder 3"/>
          <p:cNvSpPr>
            <a:spLocks noGrp="1"/>
          </p:cNvSpPr>
          <p:nvPr>
            <p:ph type="body" sz="quarter" idx="13"/>
          </p:nvPr>
        </p:nvSpPr>
        <p:spPr>
          <a:xfrm>
            <a:off x="0" y="4110760"/>
            <a:ext cx="5114600" cy="1100565"/>
          </a:xfrm>
        </p:spPr>
        <p:txBody>
          <a:bodyPr/>
          <a:lstStyle/>
          <a:p>
            <a:r>
              <a:rPr lang="en-US" dirty="0" smtClean="0"/>
              <a:t>You can deposit your money by clicking the functionality Deposit(Press 2)</a:t>
            </a:r>
            <a:endParaRPr lang="en-US" dirty="0"/>
          </a:p>
        </p:txBody>
      </p:sp>
      <p:sp>
        <p:nvSpPr>
          <p:cNvPr id="5" name="Footer Placeholder 4"/>
          <p:cNvSpPr>
            <a:spLocks noGrp="1"/>
          </p:cNvSpPr>
          <p:nvPr>
            <p:ph type="ftr" sz="quarter" idx="11"/>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19</a:t>
            </a:fld>
            <a:endParaRPr lang="en-US" noProof="0" dirty="0"/>
          </a:p>
        </p:txBody>
      </p:sp>
      <p:pic>
        <p:nvPicPr>
          <p:cNvPr id="7" name="Picture 6"/>
          <p:cNvPicPr>
            <a:picLocks noChangeAspect="1"/>
          </p:cNvPicPr>
          <p:nvPr/>
        </p:nvPicPr>
        <p:blipFill>
          <a:blip r:embed="rId2"/>
          <a:stretch>
            <a:fillRect/>
          </a:stretch>
        </p:blipFill>
        <p:spPr>
          <a:xfrm>
            <a:off x="5114601" y="641023"/>
            <a:ext cx="7077400" cy="5241303"/>
          </a:xfrm>
          <a:prstGeom prst="rect">
            <a:avLst/>
          </a:prstGeom>
        </p:spPr>
      </p:pic>
    </p:spTree>
    <p:extLst>
      <p:ext uri="{BB962C8B-B14F-4D97-AF65-F5344CB8AC3E}">
        <p14:creationId xmlns:p14="http://schemas.microsoft.com/office/powerpoint/2010/main" val="33458068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09451" y="1923969"/>
            <a:ext cx="5472000" cy="2999426"/>
          </a:xfrm>
        </p:spPr>
        <p:txBody>
          <a:bodyPr/>
          <a:lstStyle/>
          <a:p>
            <a:pPr marL="0" indent="0">
              <a:buNone/>
            </a:pPr>
            <a:r>
              <a:rPr lang="en-US" sz="4000" dirty="0" smtClean="0"/>
              <a:t>Project comprises of two phases:</a:t>
            </a:r>
          </a:p>
          <a:p>
            <a:pPr marL="457200" indent="-457200">
              <a:buAutoNum type="arabicPeriod"/>
            </a:pPr>
            <a:r>
              <a:rPr lang="en-US" sz="2400" dirty="0" smtClean="0"/>
              <a:t>Automation testing on LMS website. </a:t>
            </a:r>
          </a:p>
          <a:p>
            <a:pPr marL="457200" indent="-457200">
              <a:buAutoNum type="arabicPeriod"/>
            </a:pPr>
            <a:r>
              <a:rPr lang="en-US" sz="2400" dirty="0" smtClean="0"/>
              <a:t>Manual testing on ATM Console based application</a:t>
            </a:r>
            <a:r>
              <a:rPr lang="en-US" sz="2400" dirty="0"/>
              <a:t>.</a:t>
            </a:r>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xmlns=""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dirty="0"/>
              <a:t>About Us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11800" y="4627150"/>
            <a:ext cx="4648200" cy="1302309"/>
          </a:xfrm>
        </p:spPr>
        <p:txBody>
          <a:bodyPr/>
          <a:lstStyle/>
          <a:p>
            <a:r>
              <a:rPr lang="en-US" dirty="0" smtClean="0"/>
              <a:t>TEAM IQ </a:t>
            </a:r>
            <a:r>
              <a:rPr lang="en-US" dirty="0"/>
              <a:t>– B</a:t>
            </a:r>
            <a:r>
              <a:rPr lang="en-US" dirty="0" smtClean="0"/>
              <a:t>egan </a:t>
            </a:r>
            <a:r>
              <a:rPr lang="en-US" dirty="0"/>
              <a:t>on 18th of April, We've been on a mission to test all kind of websites and application</a:t>
            </a:r>
            <a:r>
              <a:rPr lang="en-US" dirty="0" smtClean="0"/>
              <a:t>.</a:t>
            </a:r>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1329746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a:xfrm>
            <a:off x="-1700" y="2039219"/>
            <a:ext cx="5026187" cy="1958400"/>
          </a:xfrm>
        </p:spPr>
        <p:txBody>
          <a:bodyPr/>
          <a:lstStyle/>
          <a:p>
            <a:r>
              <a:rPr lang="en-US" dirty="0" smtClean="0"/>
              <a:t>Checking Balance</a:t>
            </a:r>
            <a:endParaRPr lang="en-US" dirty="0"/>
          </a:p>
        </p:txBody>
      </p:sp>
      <p:sp>
        <p:nvSpPr>
          <p:cNvPr id="4" name="Text Placeholder 3"/>
          <p:cNvSpPr>
            <a:spLocks noGrp="1"/>
          </p:cNvSpPr>
          <p:nvPr>
            <p:ph type="body" sz="quarter" idx="13"/>
          </p:nvPr>
        </p:nvSpPr>
        <p:spPr>
          <a:xfrm>
            <a:off x="0" y="3981901"/>
            <a:ext cx="5024487" cy="1168250"/>
          </a:xfrm>
        </p:spPr>
        <p:txBody>
          <a:bodyPr/>
          <a:lstStyle/>
          <a:p>
            <a:r>
              <a:rPr lang="en-US" dirty="0" smtClean="0"/>
              <a:t>You can check you balance by entering your account number and click on (Press 3) button, Which leads you to your balance amount in your account</a:t>
            </a:r>
            <a:endParaRPr lang="en-US" dirty="0"/>
          </a:p>
        </p:txBody>
      </p:sp>
      <p:sp>
        <p:nvSpPr>
          <p:cNvPr id="5" name="Footer Placeholder 4"/>
          <p:cNvSpPr>
            <a:spLocks noGrp="1"/>
          </p:cNvSpPr>
          <p:nvPr>
            <p:ph type="ftr" sz="quarter" idx="11"/>
          </p:nvPr>
        </p:nvSpPr>
        <p:spPr/>
        <p:txBody>
          <a:bodyPr/>
          <a:lstStyle/>
          <a:p>
            <a:r>
              <a:rPr lang="en-US" noProof="0" dirty="0" smtClean="0"/>
              <a:t>Team IQ</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20</a:t>
            </a:fld>
            <a:endParaRPr lang="en-US" noProof="0" dirty="0"/>
          </a:p>
        </p:txBody>
      </p:sp>
      <p:pic>
        <p:nvPicPr>
          <p:cNvPr id="7" name="Picture 6"/>
          <p:cNvPicPr>
            <a:picLocks noChangeAspect="1"/>
          </p:cNvPicPr>
          <p:nvPr/>
        </p:nvPicPr>
        <p:blipFill>
          <a:blip r:embed="rId2"/>
          <a:stretch>
            <a:fillRect/>
          </a:stretch>
        </p:blipFill>
        <p:spPr>
          <a:xfrm>
            <a:off x="5024488" y="1253766"/>
            <a:ext cx="7167512" cy="4374036"/>
          </a:xfrm>
          <a:prstGeom prst="rect">
            <a:avLst/>
          </a:prstGeom>
        </p:spPr>
      </p:pic>
      <p:sp>
        <p:nvSpPr>
          <p:cNvPr id="8" name="Rectangle 7"/>
          <p:cNvSpPr/>
          <p:nvPr/>
        </p:nvSpPr>
        <p:spPr>
          <a:xfrm>
            <a:off x="11406433" y="4760536"/>
            <a:ext cx="452487" cy="131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5109328" y="5392132"/>
            <a:ext cx="283746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657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r>
              <a:rPr lang="en-US" dirty="0" smtClean="0"/>
              <a:t>Exit</a:t>
            </a:r>
            <a:endParaRPr lang="en-US" dirty="0"/>
          </a:p>
        </p:txBody>
      </p:sp>
      <p:sp>
        <p:nvSpPr>
          <p:cNvPr id="4" name="Text Placeholder 3"/>
          <p:cNvSpPr>
            <a:spLocks noGrp="1"/>
          </p:cNvSpPr>
          <p:nvPr>
            <p:ph type="body" sz="quarter" idx="13"/>
          </p:nvPr>
        </p:nvSpPr>
        <p:spPr/>
        <p:txBody>
          <a:bodyPr/>
          <a:lstStyle/>
          <a:p>
            <a:r>
              <a:rPr lang="en-US" dirty="0" smtClean="0"/>
              <a:t>After completion of your transaction work, You need to press 4 for Closing the application</a:t>
            </a:r>
            <a:endParaRPr lang="en-US" dirty="0"/>
          </a:p>
        </p:txBody>
      </p:sp>
      <p:sp>
        <p:nvSpPr>
          <p:cNvPr id="5" name="Footer Placeholder 4"/>
          <p:cNvSpPr>
            <a:spLocks noGrp="1"/>
          </p:cNvSpPr>
          <p:nvPr>
            <p:ph type="ftr" sz="quarter" idx="11"/>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21</a:t>
            </a:fld>
            <a:endParaRPr lang="en-US" noProof="0" dirty="0"/>
          </a:p>
        </p:txBody>
      </p:sp>
      <p:pic>
        <p:nvPicPr>
          <p:cNvPr id="7" name="Picture 6"/>
          <p:cNvPicPr>
            <a:picLocks noChangeAspect="1"/>
          </p:cNvPicPr>
          <p:nvPr/>
        </p:nvPicPr>
        <p:blipFill>
          <a:blip r:embed="rId2"/>
          <a:stretch>
            <a:fillRect/>
          </a:stretch>
        </p:blipFill>
        <p:spPr>
          <a:xfrm>
            <a:off x="5956300" y="1178351"/>
            <a:ext cx="6235700" cy="4732255"/>
          </a:xfrm>
          <a:prstGeom prst="rect">
            <a:avLst/>
          </a:prstGeom>
        </p:spPr>
      </p:pic>
      <p:sp>
        <p:nvSpPr>
          <p:cNvPr id="8" name="Rectangle 7"/>
          <p:cNvSpPr/>
          <p:nvPr/>
        </p:nvSpPr>
        <p:spPr>
          <a:xfrm>
            <a:off x="5956300" y="5533534"/>
            <a:ext cx="3602479" cy="131975"/>
          </a:xfrm>
          <a:prstGeom prst="rect">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12648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of Application:</a:t>
            </a:r>
            <a:endParaRPr lang="en-US" dirty="0"/>
          </a:p>
        </p:txBody>
      </p:sp>
      <p:sp>
        <p:nvSpPr>
          <p:cNvPr id="3" name="Text Placeholder 2"/>
          <p:cNvSpPr>
            <a:spLocks noGrp="1"/>
          </p:cNvSpPr>
          <p:nvPr>
            <p:ph type="body" sz="quarter" idx="32"/>
          </p:nvPr>
        </p:nvSpPr>
        <p:spPr/>
        <p:txBody>
          <a:bodyPr/>
          <a:lstStyle/>
          <a:p>
            <a:r>
              <a:rPr lang="en-US" dirty="0" smtClean="0"/>
              <a:t>ATM(Console Based)</a:t>
            </a:r>
            <a:endParaRPr lang="en-US" dirty="0"/>
          </a:p>
        </p:txBody>
      </p:sp>
      <p:sp>
        <p:nvSpPr>
          <p:cNvPr id="5" name="Footer Placeholder 4"/>
          <p:cNvSpPr>
            <a:spLocks noGrp="1"/>
          </p:cNvSpPr>
          <p:nvPr>
            <p:ph type="ftr" sz="quarter" idx="12"/>
          </p:nvPr>
        </p:nvSpPr>
        <p:spPr/>
        <p:txBody>
          <a:bodyPr/>
          <a:lstStyle/>
          <a:p>
            <a:r>
              <a:rPr lang="en-US" noProof="0" dirty="0" smtClean="0"/>
              <a:t>Team IQ</a:t>
            </a:r>
            <a:endParaRPr lang="en-US" noProof="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pPr/>
              <a:t>22</a:t>
            </a:fld>
            <a:endParaRPr lang="en-US" noProof="0" dirty="0"/>
          </a:p>
        </p:txBody>
      </p:sp>
      <p:pic>
        <p:nvPicPr>
          <p:cNvPr id="9" name="CA4514A">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54144" y="1368000"/>
            <a:ext cx="7569724" cy="4768849"/>
          </a:xfrm>
        </p:spPr>
      </p:pic>
    </p:spTree>
    <p:extLst>
      <p:ext uri="{BB962C8B-B14F-4D97-AF65-F5344CB8AC3E}">
        <p14:creationId xmlns:p14="http://schemas.microsoft.com/office/powerpoint/2010/main" val="24398089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mute="1">
                <p:cTn id="7" fill="hold" display="0">
                  <p:stCondLst>
                    <p:cond delay="indefinite"/>
                  </p:stCondLst>
                </p:cTn>
                <p:tgtEl>
                  <p:spTgt spid="9"/>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code for this application:</a:t>
            </a:r>
            <a:endParaRPr lang="en-US" dirty="0"/>
          </a:p>
        </p:txBody>
      </p:sp>
      <p:sp>
        <p:nvSpPr>
          <p:cNvPr id="3" name="Text Placeholder 2"/>
          <p:cNvSpPr>
            <a:spLocks noGrp="1"/>
          </p:cNvSpPr>
          <p:nvPr>
            <p:ph type="body" sz="quarter" idx="32"/>
          </p:nvPr>
        </p:nvSpPr>
        <p:spPr>
          <a:xfrm>
            <a:off x="431800" y="1178559"/>
            <a:ext cx="11339513" cy="961325"/>
          </a:xfrm>
        </p:spPr>
        <p:txBody>
          <a:bodyPr/>
          <a:lstStyle/>
          <a:p>
            <a:r>
              <a:rPr lang="en-US" dirty="0" smtClean="0"/>
              <a:t>USE Eclipse IDE</a:t>
            </a:r>
          </a:p>
          <a:p>
            <a:endParaRPr lang="en-US" dirty="0"/>
          </a:p>
          <a:p>
            <a:r>
              <a:rPr lang="en-US" dirty="0" smtClean="0"/>
              <a:t>Download the document and use it.</a:t>
            </a:r>
            <a:endParaRPr lang="en-US" dirty="0"/>
          </a:p>
        </p:txBody>
      </p:sp>
      <p:sp>
        <p:nvSpPr>
          <p:cNvPr id="4" name="Content Placeholder 3"/>
          <p:cNvSpPr>
            <a:spLocks noGrp="1"/>
          </p:cNvSpPr>
          <p:nvPr>
            <p:ph idx="1"/>
          </p:nvPr>
        </p:nvSpPr>
        <p:spPr>
          <a:xfrm>
            <a:off x="300025" y="2743200"/>
            <a:ext cx="11328000" cy="3382061"/>
          </a:xfrm>
        </p:spPr>
        <p:txBody>
          <a:bodyPr/>
          <a:lstStyle/>
          <a:p>
            <a:r>
              <a:rPr lang="en-US" sz="4800" dirty="0" smtClean="0">
                <a:hlinkClick r:id="rId2" action="ppaction://hlinkfile"/>
              </a:rPr>
              <a:t>ConsoleBased Application\MANUALSCRIPT_ATM.docx</a:t>
            </a:r>
            <a:endParaRPr lang="en-US" sz="4800" dirty="0" smtClean="0"/>
          </a:p>
          <a:p>
            <a:endParaRPr lang="en-US" dirty="0"/>
          </a:p>
          <a:p>
            <a:endParaRPr lang="en-US" dirty="0"/>
          </a:p>
        </p:txBody>
      </p:sp>
      <p:sp>
        <p:nvSpPr>
          <p:cNvPr id="5" name="Footer Placeholder 4"/>
          <p:cNvSpPr>
            <a:spLocks noGrp="1"/>
          </p:cNvSpPr>
          <p:nvPr>
            <p:ph type="ftr" sz="quarter" idx="12"/>
          </p:nvPr>
        </p:nvSpPr>
        <p:spPr/>
        <p:txBody>
          <a:bodyPr/>
          <a:lstStyle/>
          <a:p>
            <a:r>
              <a:rPr lang="en-US" noProof="0" dirty="0" smtClean="0"/>
              <a:t>Team IOQ</a:t>
            </a:r>
            <a:endParaRPr lang="en-US" noProof="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pPr/>
              <a:t>23</a:t>
            </a:fld>
            <a:endParaRPr lang="en-US" noProof="0" dirty="0"/>
          </a:p>
        </p:txBody>
      </p:sp>
      <p:sp>
        <p:nvSpPr>
          <p:cNvPr id="10" name="Rectangle 9"/>
          <p:cNvSpPr/>
          <p:nvPr/>
        </p:nvSpPr>
        <p:spPr>
          <a:xfrm>
            <a:off x="431800" y="904304"/>
            <a:ext cx="10371318" cy="10369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053691" y="5078579"/>
            <a:ext cx="2974911" cy="923330"/>
          </a:xfrm>
          <a:prstGeom prst="rect">
            <a:avLst/>
          </a:prstGeom>
          <a:noFill/>
        </p:spPr>
        <p:txBody>
          <a:bodyPr wrap="square" rtlCol="0">
            <a:spAutoFit/>
          </a:bodyPr>
          <a:lstStyle/>
          <a:p>
            <a:r>
              <a:rPr lang="en-US" dirty="0" smtClean="0"/>
              <a:t>Download all the documents provided in GitHub, So that you can open it via this link.</a:t>
            </a:r>
            <a:endParaRPr lang="en-US" dirty="0"/>
          </a:p>
        </p:txBody>
      </p:sp>
    </p:spTree>
    <p:extLst>
      <p:ext uri="{BB962C8B-B14F-4D97-AF65-F5344CB8AC3E}">
        <p14:creationId xmlns:p14="http://schemas.microsoft.com/office/powerpoint/2010/main" val="37353789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4" name="Subtitle 3"/>
          <p:cNvSpPr>
            <a:spLocks noGrp="1"/>
          </p:cNvSpPr>
          <p:nvPr>
            <p:ph type="subTitle" idx="1"/>
          </p:nvPr>
        </p:nvSpPr>
        <p:spPr>
          <a:xfrm>
            <a:off x="4890294" y="3827282"/>
            <a:ext cx="6580188" cy="580921"/>
          </a:xfrm>
        </p:spPr>
        <p:txBody>
          <a:bodyPr/>
          <a:lstStyle/>
          <a:p>
            <a:r>
              <a:rPr lang="en-US" dirty="0" smtClean="0"/>
              <a:t>Console Based</a:t>
            </a:r>
            <a:endParaRPr lang="en-US" dirty="0"/>
          </a:p>
        </p:txBody>
      </p:sp>
      <p:pic>
        <p:nvPicPr>
          <p:cNvPr id="7" name="Picture 6"/>
          <p:cNvPicPr>
            <a:picLocks noChangeAspect="1"/>
          </p:cNvPicPr>
          <p:nvPr/>
        </p:nvPicPr>
        <p:blipFill>
          <a:blip r:embed="rId2"/>
          <a:stretch>
            <a:fillRect/>
          </a:stretch>
        </p:blipFill>
        <p:spPr>
          <a:xfrm>
            <a:off x="0" y="0"/>
            <a:ext cx="9780588" cy="6804025"/>
          </a:xfrm>
          <a:prstGeom prst="rect">
            <a:avLst/>
          </a:prstGeom>
        </p:spPr>
      </p:pic>
      <p:sp>
        <p:nvSpPr>
          <p:cNvPr id="3" name="Title 2"/>
          <p:cNvSpPr>
            <a:spLocks noGrp="1"/>
          </p:cNvSpPr>
          <p:nvPr>
            <p:ph type="ctrTitle"/>
          </p:nvPr>
        </p:nvSpPr>
        <p:spPr>
          <a:xfrm>
            <a:off x="3200400" y="2811053"/>
            <a:ext cx="8991600" cy="1016229"/>
          </a:xfrm>
        </p:spPr>
        <p:txBody>
          <a:bodyPr/>
          <a:lstStyle/>
          <a:p>
            <a:r>
              <a:rPr lang="en-US" dirty="0" smtClean="0"/>
              <a:t>Manual Testing of ATM</a:t>
            </a:r>
            <a:endParaRPr lang="en-US" dirty="0"/>
          </a:p>
        </p:txBody>
      </p:sp>
    </p:spTree>
    <p:extLst>
      <p:ext uri="{BB962C8B-B14F-4D97-AF65-F5344CB8AC3E}">
        <p14:creationId xmlns:p14="http://schemas.microsoft.com/office/powerpoint/2010/main" val="5304167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3"/>
          </p:nvPr>
        </p:nvSpPr>
        <p:spPr>
          <a:xfrm>
            <a:off x="356586" y="6439820"/>
            <a:ext cx="5664000" cy="295062"/>
          </a:xfrm>
        </p:spPr>
        <p:txBody>
          <a:bodyPr/>
          <a:lstStyle/>
          <a:p>
            <a:r>
              <a:rPr lang="en-US" dirty="0" smtClean="0"/>
              <a:t>Team IQ</a:t>
            </a:r>
            <a:endParaRPr lang="en-US" noProof="0" dirty="0"/>
          </a:p>
        </p:txBody>
      </p:sp>
      <p:sp>
        <p:nvSpPr>
          <p:cNvPr id="5" name="Slide Number Placeholder 4"/>
          <p:cNvSpPr>
            <a:spLocks noGrp="1"/>
          </p:cNvSpPr>
          <p:nvPr>
            <p:ph type="sldNum" sz="quarter" idx="15"/>
          </p:nvPr>
        </p:nvSpPr>
        <p:spPr/>
        <p:txBody>
          <a:bodyPr/>
          <a:lstStyle/>
          <a:p>
            <a:fld id="{19B51A1E-902D-48AF-9020-955120F399B6}" type="slidenum">
              <a:rPr lang="en-US" noProof="0" smtClean="0"/>
              <a:pPr/>
              <a:t>25</a:t>
            </a:fld>
            <a:endParaRPr lang="en-US" noProof="0" dirty="0"/>
          </a:p>
        </p:txBody>
      </p:sp>
      <p:sp>
        <p:nvSpPr>
          <p:cNvPr id="6" name="Title 5"/>
          <p:cNvSpPr>
            <a:spLocks noGrp="1"/>
          </p:cNvSpPr>
          <p:nvPr>
            <p:ph type="title"/>
          </p:nvPr>
        </p:nvSpPr>
        <p:spPr/>
        <p:txBody>
          <a:bodyPr/>
          <a:lstStyle/>
          <a:p>
            <a:r>
              <a:rPr lang="en-US" u="sng" dirty="0" smtClean="0"/>
              <a:t>Manual Testing Documents:</a:t>
            </a:r>
            <a:endParaRPr lang="en-US" u="sng" dirty="0"/>
          </a:p>
        </p:txBody>
      </p:sp>
      <p:sp>
        <p:nvSpPr>
          <p:cNvPr id="8" name="TextBox 7"/>
          <p:cNvSpPr txBox="1"/>
          <p:nvPr/>
        </p:nvSpPr>
        <p:spPr>
          <a:xfrm>
            <a:off x="432000" y="1266366"/>
            <a:ext cx="5907464" cy="923330"/>
          </a:xfrm>
          <a:prstGeom prst="rect">
            <a:avLst/>
          </a:prstGeom>
          <a:noFill/>
        </p:spPr>
        <p:txBody>
          <a:bodyPr wrap="square" rtlCol="0">
            <a:spAutoFit/>
          </a:bodyPr>
          <a:lstStyle/>
          <a:p>
            <a:r>
              <a:rPr lang="en-US" dirty="0" smtClean="0">
                <a:ln w="0"/>
                <a:effectLst>
                  <a:outerShdw blurRad="38100" dist="19050" dir="2700000" algn="tl" rotWithShape="0">
                    <a:schemeClr val="dk1">
                      <a:alpha val="40000"/>
                    </a:schemeClr>
                  </a:outerShdw>
                </a:effectLst>
              </a:rPr>
              <a:t>1.Software Requirement Specification</a:t>
            </a:r>
          </a:p>
          <a:p>
            <a:endParaRPr lang="en-US" dirty="0">
              <a:ln w="0"/>
              <a:effectLst>
                <a:outerShdw blurRad="38100" dist="19050" dir="2700000" algn="tl" rotWithShape="0">
                  <a:schemeClr val="dk1">
                    <a:alpha val="40000"/>
                  </a:schemeClr>
                </a:outerShdw>
              </a:effectLst>
            </a:endParaRPr>
          </a:p>
          <a:p>
            <a:r>
              <a:rPr lang="en-US" dirty="0" smtClean="0">
                <a:ln w="0"/>
                <a:effectLst>
                  <a:outerShdw blurRad="38100" dist="19050" dir="2700000" algn="tl" rotWithShape="0">
                    <a:schemeClr val="dk1">
                      <a:alpha val="40000"/>
                    </a:schemeClr>
                  </a:outerShdw>
                </a:effectLst>
                <a:hlinkClick r:id="rId2" action="ppaction://hlinkfile"/>
              </a:rPr>
              <a:t>ConsoleBased Application\SRS_ATM.docx</a:t>
            </a:r>
            <a:endParaRPr lang="en-US" dirty="0">
              <a:ln w="0"/>
              <a:effectLst>
                <a:outerShdw blurRad="38100" dist="19050" dir="2700000" algn="tl" rotWithShape="0">
                  <a:schemeClr val="dk1">
                    <a:alpha val="40000"/>
                  </a:schemeClr>
                </a:outerShdw>
              </a:effectLst>
            </a:endParaRPr>
          </a:p>
        </p:txBody>
      </p:sp>
      <p:sp>
        <p:nvSpPr>
          <p:cNvPr id="9" name="TextBox 8"/>
          <p:cNvSpPr txBox="1"/>
          <p:nvPr/>
        </p:nvSpPr>
        <p:spPr>
          <a:xfrm>
            <a:off x="432000" y="2505603"/>
            <a:ext cx="5280643" cy="923330"/>
          </a:xfrm>
          <a:prstGeom prst="rect">
            <a:avLst/>
          </a:prstGeom>
          <a:noFill/>
        </p:spPr>
        <p:txBody>
          <a:bodyPr wrap="square" rtlCol="0">
            <a:spAutoFit/>
          </a:bodyPr>
          <a:lstStyle/>
          <a:p>
            <a:r>
              <a:rPr lang="en-US" dirty="0" smtClean="0">
                <a:ln w="0"/>
                <a:effectLst>
                  <a:outerShdw blurRad="38100" dist="19050" dir="2700000" algn="tl" rotWithShape="0">
                    <a:schemeClr val="dk1">
                      <a:alpha val="40000"/>
                    </a:schemeClr>
                  </a:outerShdw>
                </a:effectLst>
              </a:rPr>
              <a:t>2. Test Plan Document</a:t>
            </a:r>
          </a:p>
          <a:p>
            <a:endParaRPr lang="en-US" dirty="0"/>
          </a:p>
          <a:p>
            <a:r>
              <a:rPr lang="en-US" dirty="0" smtClean="0">
                <a:hlinkClick r:id="rId3" action="ppaction://hlinkfile"/>
              </a:rPr>
              <a:t>ConsoleBased Application\TESTPLAN_ATM.docx</a:t>
            </a:r>
            <a:endParaRPr lang="en-US" dirty="0"/>
          </a:p>
        </p:txBody>
      </p:sp>
      <p:sp>
        <p:nvSpPr>
          <p:cNvPr id="10" name="TextBox 9"/>
          <p:cNvSpPr txBox="1"/>
          <p:nvPr/>
        </p:nvSpPr>
        <p:spPr>
          <a:xfrm>
            <a:off x="432000" y="3701253"/>
            <a:ext cx="5203596" cy="923330"/>
          </a:xfrm>
          <a:prstGeom prst="rect">
            <a:avLst/>
          </a:prstGeom>
          <a:noFill/>
        </p:spPr>
        <p:txBody>
          <a:bodyPr wrap="square" rtlCol="0">
            <a:spAutoFit/>
          </a:bodyPr>
          <a:lstStyle/>
          <a:p>
            <a:r>
              <a:rPr lang="en-US" dirty="0" smtClean="0"/>
              <a:t>3. Test Case Document</a:t>
            </a:r>
          </a:p>
          <a:p>
            <a:endParaRPr lang="en-US" dirty="0"/>
          </a:p>
          <a:p>
            <a:r>
              <a:rPr lang="en-US" dirty="0" smtClean="0">
                <a:hlinkClick r:id="rId4" action="ppaction://hlinkfile"/>
              </a:rPr>
              <a:t>ConsoleBased Application\TESTCASE_ATM.xlsx</a:t>
            </a:r>
            <a:endParaRPr lang="en-US" dirty="0"/>
          </a:p>
        </p:txBody>
      </p:sp>
      <p:pic>
        <p:nvPicPr>
          <p:cNvPr id="11" name="Picture 10"/>
          <p:cNvPicPr>
            <a:picLocks noChangeAspect="1"/>
          </p:cNvPicPr>
          <p:nvPr/>
        </p:nvPicPr>
        <p:blipFill>
          <a:blip r:embed="rId5"/>
          <a:stretch>
            <a:fillRect/>
          </a:stretch>
        </p:blipFill>
        <p:spPr>
          <a:xfrm>
            <a:off x="5420412" y="387595"/>
            <a:ext cx="6771588" cy="5420411"/>
          </a:xfrm>
          <a:prstGeom prst="rect">
            <a:avLst/>
          </a:prstGeom>
        </p:spPr>
      </p:pic>
      <p:sp>
        <p:nvSpPr>
          <p:cNvPr id="12" name="TextBox 11"/>
          <p:cNvSpPr txBox="1"/>
          <p:nvPr/>
        </p:nvSpPr>
        <p:spPr>
          <a:xfrm>
            <a:off x="8762969" y="5848131"/>
            <a:ext cx="3429031" cy="523220"/>
          </a:xfrm>
          <a:prstGeom prst="rect">
            <a:avLst/>
          </a:prstGeom>
          <a:noFill/>
        </p:spPr>
        <p:txBody>
          <a:bodyPr wrap="square" rtlCol="0">
            <a:spAutoFit/>
          </a:bodyPr>
          <a:lstStyle/>
          <a:p>
            <a:r>
              <a:rPr lang="en-US" sz="1400" dirty="0" smtClean="0"/>
              <a:t>Download all the documents provided in GitHub, So that you can open it via this link.</a:t>
            </a:r>
            <a:endParaRPr lang="en-US" sz="1400" dirty="0"/>
          </a:p>
        </p:txBody>
      </p:sp>
    </p:spTree>
    <p:extLst>
      <p:ext uri="{BB962C8B-B14F-4D97-AF65-F5344CB8AC3E}">
        <p14:creationId xmlns:p14="http://schemas.microsoft.com/office/powerpoint/2010/main" val="21460943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a:xfrm>
            <a:off x="-1699" y="2156226"/>
            <a:ext cx="4290896" cy="1958400"/>
          </a:xfrm>
        </p:spPr>
        <p:txBody>
          <a:bodyPr/>
          <a:lstStyle/>
          <a:p>
            <a:r>
              <a:rPr lang="en-US" sz="4000" dirty="0" smtClean="0"/>
              <a:t>Acknowledgement:</a:t>
            </a:r>
            <a:endParaRPr lang="en-US" sz="4000" dirty="0"/>
          </a:p>
        </p:txBody>
      </p:sp>
      <p:sp>
        <p:nvSpPr>
          <p:cNvPr id="4" name="Text Placeholder 3"/>
          <p:cNvSpPr>
            <a:spLocks noGrp="1"/>
          </p:cNvSpPr>
          <p:nvPr>
            <p:ph type="body" sz="quarter" idx="13"/>
          </p:nvPr>
        </p:nvSpPr>
        <p:spPr>
          <a:xfrm>
            <a:off x="0" y="4110760"/>
            <a:ext cx="4289197" cy="1100565"/>
          </a:xfrm>
        </p:spPr>
        <p:txBody>
          <a:bodyPr/>
          <a:lstStyle/>
          <a:p>
            <a:r>
              <a:rPr lang="en-US" dirty="0" smtClean="0"/>
              <a:t>Trainer: Nageswarrao G</a:t>
            </a:r>
          </a:p>
          <a:p>
            <a:r>
              <a:rPr lang="en-US" dirty="0" smtClean="0"/>
              <a:t>Batch: ERS_COM_TESTING_3</a:t>
            </a:r>
            <a:endParaRPr lang="en-US" dirty="0"/>
          </a:p>
        </p:txBody>
      </p:sp>
      <p:sp>
        <p:nvSpPr>
          <p:cNvPr id="5" name="Footer Placeholder 4"/>
          <p:cNvSpPr>
            <a:spLocks noGrp="1"/>
          </p:cNvSpPr>
          <p:nvPr>
            <p:ph type="ftr" sz="quarter" idx="11"/>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26</a:t>
            </a:fld>
            <a:endParaRPr lang="en-US" noProof="0" dirty="0"/>
          </a:p>
        </p:txBody>
      </p:sp>
      <p:pic>
        <p:nvPicPr>
          <p:cNvPr id="9" name="Picture 8"/>
          <p:cNvPicPr>
            <a:picLocks noChangeAspect="1"/>
          </p:cNvPicPr>
          <p:nvPr/>
        </p:nvPicPr>
        <p:blipFill>
          <a:blip r:embed="rId2"/>
          <a:stretch>
            <a:fillRect/>
          </a:stretch>
        </p:blipFill>
        <p:spPr>
          <a:xfrm>
            <a:off x="4289198" y="556181"/>
            <a:ext cx="7902802" cy="5467547"/>
          </a:xfrm>
          <a:prstGeom prst="rect">
            <a:avLst/>
          </a:prstGeom>
        </p:spPr>
      </p:pic>
    </p:spTree>
    <p:extLst>
      <p:ext uri="{BB962C8B-B14F-4D97-AF65-F5344CB8AC3E}">
        <p14:creationId xmlns:p14="http://schemas.microsoft.com/office/powerpoint/2010/main" val="1361209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hand clapping">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p:txBody>
          <a:bodyPr/>
          <a:lstStyle/>
          <a:p>
            <a:r>
              <a:rPr lang="en-US" dirty="0"/>
              <a:t>Thank </a:t>
            </a:r>
            <a:r>
              <a:rPr lang="en-US" dirty="0" smtClean="0"/>
              <a:t>You!</a:t>
            </a:r>
            <a:endParaRPr lang="en-US" dirty="0"/>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solidFill>
            <a:schemeClr val="tx1">
              <a:lumMod val="75000"/>
              <a:lumOff val="25000"/>
            </a:schemeClr>
          </a:solidFill>
        </p:spPr>
        <p:txBody>
          <a:bodyPr/>
          <a:lstStyle/>
          <a:p>
            <a:r>
              <a:rPr lang="en-US" dirty="0" smtClean="0"/>
              <a:t>Team IQ</a:t>
            </a:r>
            <a:endParaRPr lang="en-US" dirty="0"/>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1485495" y="4006655"/>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solidFill>
            <a:schemeClr val="tx1">
              <a:lumMod val="75000"/>
              <a:lumOff val="25000"/>
            </a:schemeClr>
          </a:solidFill>
        </p:spPr>
        <p:txBody>
          <a:bodyPr/>
          <a:lstStyle/>
          <a:p>
            <a:r>
              <a:rPr lang="en-US" dirty="0" smtClean="0"/>
              <a:t>9176132348</a:t>
            </a:r>
            <a:endParaRPr lang="en-US" dirty="0"/>
          </a:p>
        </p:txBody>
      </p:sp>
      <p:pic>
        <p:nvPicPr>
          <p:cNvPr id="10"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1485495" y="4355103"/>
            <a:ext cx="218900" cy="218900"/>
          </a:xfrm>
          <a:prstGeom prst="rect">
            <a:avLst/>
          </a:prstGeom>
        </p:spPr>
      </p:pic>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8458200" y="4655739"/>
            <a:ext cx="2910342" cy="316800"/>
          </a:xfrm>
          <a:solidFill>
            <a:schemeClr val="tx1">
              <a:lumMod val="75000"/>
              <a:lumOff val="25000"/>
            </a:schemeClr>
          </a:solidFill>
        </p:spPr>
        <p:txBody>
          <a:bodyPr/>
          <a:lstStyle/>
          <a:p>
            <a:r>
              <a:rPr lang="en-US" dirty="0" smtClean="0"/>
              <a:t>Testing@TeamIQ.com</a:t>
            </a:r>
            <a:endParaRPr lang="en-US" dirty="0"/>
          </a:p>
        </p:txBody>
      </p:sp>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11485495" y="4703551"/>
            <a:ext cx="218900" cy="218900"/>
          </a:xfrm>
          <a:prstGeom prst="rect">
            <a:avLst/>
          </a:prstGeom>
        </p:spPr>
      </p:pic>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chemeClr val="tx1">
              <a:lumMod val="95000"/>
              <a:lumOff val="5000"/>
            </a:schemeClr>
          </a:solidFill>
        </p:spPr>
        <p:txBody>
          <a:bodyPr/>
          <a:lstStyle/>
          <a:p>
            <a:fld id="{19B51A1E-902D-48AF-9020-955120F399B6}" type="slidenum">
              <a:rPr lang="en-US" smtClean="0"/>
              <a:pPr/>
              <a:t>27</a:t>
            </a:fld>
            <a:endParaRPr lang="en-US" dirty="0"/>
          </a:p>
        </p:txBody>
      </p:sp>
    </p:spTree>
    <p:extLst>
      <p:ext uri="{BB962C8B-B14F-4D97-AF65-F5344CB8AC3E}">
        <p14:creationId xmlns:p14="http://schemas.microsoft.com/office/powerpoint/2010/main" val="41536783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aturation sat="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4"/>
          </p:nvPr>
        </p:nvPicPr>
        <p:blipFill>
          <a:blip r:embed="rId4"/>
          <a:srcRect l="25451" r="25451"/>
          <a:stretch>
            <a:fillRect/>
          </a:stretch>
        </p:blipFill>
        <p:spPr>
          <a:xfrm>
            <a:off x="5880000" y="0"/>
            <a:ext cx="6096000" cy="5203596"/>
          </a:xfrm>
          <a:prstGeom prst="rect">
            <a:avLst/>
          </a:prstGeom>
        </p:spPr>
      </p:pic>
      <p:sp>
        <p:nvSpPr>
          <p:cNvPr id="4" name="Text Placeholder 3"/>
          <p:cNvSpPr>
            <a:spLocks noGrp="1"/>
          </p:cNvSpPr>
          <p:nvPr>
            <p:ph type="body" sz="quarter" idx="32"/>
          </p:nvPr>
        </p:nvSpPr>
        <p:spPr>
          <a:xfrm>
            <a:off x="7418894" y="4787900"/>
            <a:ext cx="4341105" cy="1162800"/>
          </a:xfrm>
        </p:spPr>
        <p:txBody>
          <a:bodyPr/>
          <a:lstStyle/>
          <a:p>
            <a:r>
              <a:rPr lang="en-US" dirty="0" smtClean="0"/>
              <a:t>Further Queries, Contact our Team.</a:t>
            </a:r>
            <a:endParaRPr lang="en-US" dirty="0"/>
          </a:p>
        </p:txBody>
      </p:sp>
      <p:sp>
        <p:nvSpPr>
          <p:cNvPr id="6" name="Footer Placeholder 5"/>
          <p:cNvSpPr>
            <a:spLocks noGrp="1"/>
          </p:cNvSpPr>
          <p:nvPr>
            <p:ph type="ftr" sz="quarter" idx="13"/>
          </p:nvPr>
        </p:nvSpPr>
        <p:spPr/>
        <p:txBody>
          <a:bodyPr/>
          <a:lstStyle/>
          <a:p>
            <a:r>
              <a:rPr lang="en-US" noProof="0" dirty="0" smtClean="0"/>
              <a:t>IQ</a:t>
            </a:r>
            <a:endParaRPr lang="en-US" noProof="0" dirty="0"/>
          </a:p>
        </p:txBody>
      </p:sp>
      <p:sp>
        <p:nvSpPr>
          <p:cNvPr id="7" name="Slide Number Placeholder 6"/>
          <p:cNvSpPr>
            <a:spLocks noGrp="1"/>
          </p:cNvSpPr>
          <p:nvPr>
            <p:ph type="sldNum" sz="quarter" idx="33"/>
          </p:nvPr>
        </p:nvSpPr>
        <p:spPr/>
        <p:txBody>
          <a:bodyPr/>
          <a:lstStyle/>
          <a:p>
            <a:fld id="{19B51A1E-902D-48AF-9020-955120F399B6}" type="slidenum">
              <a:rPr lang="en-US" noProof="0" smtClean="0"/>
              <a:pPr/>
              <a:t>28</a:t>
            </a:fld>
            <a:endParaRPr lang="en-US" noProof="0" dirty="0"/>
          </a:p>
        </p:txBody>
      </p:sp>
      <p:sp>
        <p:nvSpPr>
          <p:cNvPr id="10" name="TextBox 9"/>
          <p:cNvSpPr txBox="1"/>
          <p:nvPr/>
        </p:nvSpPr>
        <p:spPr>
          <a:xfrm>
            <a:off x="300025" y="443058"/>
            <a:ext cx="4912998" cy="523220"/>
          </a:xfrm>
          <a:prstGeom prst="rect">
            <a:avLst/>
          </a:prstGeom>
          <a:noFill/>
        </p:spPr>
        <p:txBody>
          <a:bodyPr wrap="square" rtlCol="0">
            <a:spAutoFit/>
          </a:bodyPr>
          <a:lstStyle/>
          <a:p>
            <a:r>
              <a:rPr lang="en-US" sz="2800" dirty="0" smtClean="0">
                <a:latin typeface="Arial Black" panose="020B0A04020102020204" pitchFamily="34" charset="0"/>
              </a:rPr>
              <a:t>MEMBERS</a:t>
            </a:r>
            <a:r>
              <a:rPr lang="en-US" dirty="0" smtClean="0"/>
              <a:t>:</a:t>
            </a:r>
            <a:endParaRPr lang="en-US" dirty="0"/>
          </a:p>
        </p:txBody>
      </p:sp>
      <p:sp>
        <p:nvSpPr>
          <p:cNvPr id="11" name="TextBox 10"/>
          <p:cNvSpPr txBox="1"/>
          <p:nvPr/>
        </p:nvSpPr>
        <p:spPr>
          <a:xfrm>
            <a:off x="321204" y="1164240"/>
            <a:ext cx="4986087" cy="1754326"/>
          </a:xfrm>
          <a:prstGeom prst="rect">
            <a:avLst/>
          </a:prstGeom>
          <a:noFill/>
        </p:spPr>
        <p:txBody>
          <a:bodyPr wrap="square" rtlCol="0">
            <a:spAutoFit/>
          </a:bodyPr>
          <a:lstStyle/>
          <a:p>
            <a:r>
              <a:rPr lang="en-US" b="1" dirty="0" smtClean="0">
                <a:latin typeface="Bell MT" panose="02020503060305020303" pitchFamily="18" charset="0"/>
              </a:rPr>
              <a:t>1. Dheeraj V</a:t>
            </a:r>
          </a:p>
          <a:p>
            <a:r>
              <a:rPr lang="en-US" b="1" dirty="0" smtClean="0">
                <a:latin typeface="Bell MT" panose="02020503060305020303" pitchFamily="18" charset="0"/>
              </a:rPr>
              <a:t>2. Santhosh TS</a:t>
            </a:r>
          </a:p>
          <a:p>
            <a:r>
              <a:rPr lang="en-US" b="1" dirty="0" smtClean="0">
                <a:latin typeface="Bell MT" panose="02020503060305020303" pitchFamily="18" charset="0"/>
              </a:rPr>
              <a:t>3. Balaji S</a:t>
            </a:r>
          </a:p>
          <a:p>
            <a:r>
              <a:rPr lang="en-US" b="1" dirty="0" smtClean="0">
                <a:latin typeface="Bell MT" panose="02020503060305020303" pitchFamily="18" charset="0"/>
              </a:rPr>
              <a:t>4. Sujay K</a:t>
            </a:r>
          </a:p>
          <a:p>
            <a:r>
              <a:rPr lang="en-US" b="1" dirty="0" smtClean="0">
                <a:latin typeface="Bell MT" panose="02020503060305020303" pitchFamily="18" charset="0"/>
              </a:rPr>
              <a:t>5. Anish KB</a:t>
            </a:r>
          </a:p>
          <a:p>
            <a:r>
              <a:rPr lang="en-US" b="1" dirty="0" smtClean="0">
                <a:latin typeface="Bell MT" panose="02020503060305020303" pitchFamily="18" charset="0"/>
              </a:rPr>
              <a:t>6. Selvaraghavan S</a:t>
            </a:r>
          </a:p>
        </p:txBody>
      </p:sp>
      <p:sp>
        <p:nvSpPr>
          <p:cNvPr id="15" name="TextBox 14"/>
          <p:cNvSpPr txBox="1"/>
          <p:nvPr/>
        </p:nvSpPr>
        <p:spPr>
          <a:xfrm>
            <a:off x="135873" y="5203596"/>
            <a:ext cx="4586956" cy="923330"/>
          </a:xfrm>
          <a:prstGeom prst="rect">
            <a:avLst/>
          </a:prstGeom>
          <a:noFill/>
        </p:spPr>
        <p:txBody>
          <a:bodyPr wrap="square" rtlCol="0">
            <a:spAutoFit/>
          </a:bodyPr>
          <a:lstStyle/>
          <a:p>
            <a:r>
              <a:rPr lang="en-US" b="1" dirty="0" smtClean="0"/>
              <a:t>NOTE</a:t>
            </a:r>
            <a:r>
              <a:rPr lang="en-US" dirty="0" smtClean="0"/>
              <a:t> - Download all the documents before using the hyperlinks provided in this presentation.</a:t>
            </a:r>
            <a:endParaRPr lang="en-US" dirty="0"/>
          </a:p>
        </p:txBody>
      </p:sp>
    </p:spTree>
    <p:extLst>
      <p:ext uri="{BB962C8B-B14F-4D97-AF65-F5344CB8AC3E}">
        <p14:creationId xmlns:p14="http://schemas.microsoft.com/office/powerpoint/2010/main" val="989077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Hand writing on post-it note">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0" y="-1"/>
            <a:ext cx="6096000"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xmlns=""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5118373" y="1762069"/>
            <a:ext cx="6641900" cy="1124345"/>
          </a:xfrm>
        </p:spPr>
        <p:txBody>
          <a:bodyPr/>
          <a:lstStyle/>
          <a:p>
            <a:r>
              <a:rPr lang="en-US" dirty="0" smtClean="0"/>
              <a:t>LMS Automation</a:t>
            </a:r>
            <a:endParaRPr lang="en-US"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5118510" y="2886414"/>
            <a:ext cx="6641626" cy="590155"/>
          </a:xfrm>
        </p:spPr>
        <p:txBody>
          <a:bodyPr/>
          <a:lstStyle/>
          <a:p>
            <a:r>
              <a:rPr lang="en-US" dirty="0" smtClean="0"/>
              <a:t>Tested Based on Page Object Model</a:t>
            </a:r>
            <a:endParaRPr lang="en-US"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r>
              <a:rPr lang="en-US" dirty="0"/>
              <a:t>Page Object Model in Selenium WebDriver is an Object Repository design pattern.</a:t>
            </a:r>
          </a:p>
          <a:p>
            <a:r>
              <a:rPr lang="en-US" dirty="0"/>
              <a:t>Page Factory is an optimized way to create object repository in Page Object Model framework concept.</a:t>
            </a:r>
          </a:p>
          <a:p>
            <a:r>
              <a:rPr lang="en-US" dirty="0"/>
              <a:t>Selenium page object model creates our testing code maintainable, reusable.</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3</a:t>
            </a:fld>
            <a:endParaRPr lang="en-US" dirty="0"/>
          </a:p>
        </p:txBody>
      </p:sp>
      <p:sp>
        <p:nvSpPr>
          <p:cNvPr id="5" name="TextBox 4"/>
          <p:cNvSpPr txBox="1"/>
          <p:nvPr/>
        </p:nvSpPr>
        <p:spPr>
          <a:xfrm rot="20591504">
            <a:off x="2648931" y="2773293"/>
            <a:ext cx="1809946" cy="369332"/>
          </a:xfrm>
          <a:prstGeom prst="rect">
            <a:avLst/>
          </a:prstGeom>
          <a:noFill/>
        </p:spPr>
        <p:txBody>
          <a:bodyPr wrap="square" rtlCol="0">
            <a:spAutoFit/>
          </a:bodyPr>
          <a:lstStyle/>
          <a:p>
            <a:r>
              <a:rPr lang="en-US" dirty="0" smtClean="0"/>
              <a:t>Automation</a:t>
            </a:r>
            <a:endParaRPr lang="en-US" dirty="0"/>
          </a:p>
        </p:txBody>
      </p:sp>
    </p:spTree>
    <p:extLst>
      <p:ext uri="{BB962C8B-B14F-4D97-AF65-F5344CB8AC3E}">
        <p14:creationId xmlns:p14="http://schemas.microsoft.com/office/powerpoint/2010/main" val="7220987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Object Model:</a:t>
            </a:r>
            <a:endParaRPr lang="en-US" dirty="0"/>
          </a:p>
        </p:txBody>
      </p:sp>
      <p:sp>
        <p:nvSpPr>
          <p:cNvPr id="4" name="Content Placeholder 3"/>
          <p:cNvSpPr>
            <a:spLocks noGrp="1"/>
          </p:cNvSpPr>
          <p:nvPr>
            <p:ph idx="1"/>
          </p:nvPr>
        </p:nvSpPr>
        <p:spPr/>
        <p:txBody>
          <a:bodyPr/>
          <a:lstStyle/>
          <a:p>
            <a:r>
              <a:rPr lang="en-US" b="1" dirty="0"/>
              <a:t>Page Object Model (POM)</a:t>
            </a:r>
            <a:r>
              <a:rPr lang="en-US" dirty="0"/>
              <a:t> is a design pattern, popularly used in test automation that creates Object Repository for web UI elements</a:t>
            </a:r>
            <a:r>
              <a:rPr lang="en-US" dirty="0" smtClean="0"/>
              <a:t>.</a:t>
            </a:r>
          </a:p>
          <a:p>
            <a:endParaRPr lang="en-US" dirty="0" smtClean="0"/>
          </a:p>
          <a:p>
            <a:r>
              <a:rPr lang="en-US" dirty="0"/>
              <a:t>The advantage of the model is that it reduces code duplication and improves test maintenance</a:t>
            </a:r>
            <a:r>
              <a:rPr lang="en-US" dirty="0" smtClean="0"/>
              <a:t>.</a:t>
            </a:r>
          </a:p>
          <a:p>
            <a:endParaRPr lang="en-US" dirty="0" smtClean="0"/>
          </a:p>
          <a:p>
            <a:r>
              <a:rPr lang="en-US" dirty="0"/>
              <a:t>Under this model, for each web page in the application, there should be a corresponding Page Class. This Page class will identify the WebElements of that web page and also contains Page methods which perform operations on those WebElements</a:t>
            </a:r>
            <a:r>
              <a:rPr lang="en-US" dirty="0" smtClean="0"/>
              <a:t>.</a:t>
            </a:r>
          </a:p>
          <a:p>
            <a:endParaRPr lang="en-US" dirty="0"/>
          </a:p>
          <a:p>
            <a:r>
              <a:rPr lang="en-US" dirty="0"/>
              <a:t> This design pattern can be used with any kind of framework like keyword-driven, Data-driven, hybrid framework, etc.</a:t>
            </a:r>
            <a:endParaRPr lang="en-US" dirty="0" smtClean="0"/>
          </a:p>
          <a:p>
            <a:endParaRPr lang="en-US" dirty="0"/>
          </a:p>
          <a:p>
            <a:endParaRPr lang="en-US" dirty="0"/>
          </a:p>
        </p:txBody>
      </p:sp>
      <p:sp>
        <p:nvSpPr>
          <p:cNvPr id="5" name="Footer Placeholder 4"/>
          <p:cNvSpPr>
            <a:spLocks noGrp="1"/>
          </p:cNvSpPr>
          <p:nvPr>
            <p:ph type="ftr" sz="quarter" idx="12"/>
          </p:nvPr>
        </p:nvSpPr>
        <p:spPr/>
        <p:txBody>
          <a:bodyPr/>
          <a:lstStyle/>
          <a:p>
            <a:r>
              <a:rPr lang="en-US" noProof="0" dirty="0" smtClean="0"/>
              <a:t>Team IQ</a:t>
            </a:r>
            <a:endParaRPr lang="en-US" noProof="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pPr/>
              <a:t>4</a:t>
            </a:fld>
            <a:endParaRPr lang="en-US" noProof="0" dirty="0"/>
          </a:p>
        </p:txBody>
      </p:sp>
    </p:spTree>
    <p:extLst>
      <p:ext uri="{BB962C8B-B14F-4D97-AF65-F5344CB8AC3E}">
        <p14:creationId xmlns:p14="http://schemas.microsoft.com/office/powerpoint/2010/main" val="37736300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4"/>
          </p:nvPr>
        </p:nvSpPr>
        <p:spPr/>
      </p:sp>
      <p:sp>
        <p:nvSpPr>
          <p:cNvPr id="4" name="Footer Placeholder 3"/>
          <p:cNvSpPr>
            <a:spLocks noGrp="1"/>
          </p:cNvSpPr>
          <p:nvPr>
            <p:ph type="ftr" sz="quarter" idx="13"/>
          </p:nvPr>
        </p:nvSpPr>
        <p:spPr/>
        <p:txBody>
          <a:bodyPr/>
          <a:lstStyle/>
          <a:p>
            <a:r>
              <a:rPr lang="en-US" noProof="0" dirty="0" smtClean="0"/>
              <a:t>Team IQ</a:t>
            </a:r>
            <a:endParaRPr lang="en-US" noProof="0" dirty="0"/>
          </a:p>
        </p:txBody>
      </p:sp>
      <p:sp>
        <p:nvSpPr>
          <p:cNvPr id="5" name="Slide Number Placeholder 4"/>
          <p:cNvSpPr>
            <a:spLocks noGrp="1"/>
          </p:cNvSpPr>
          <p:nvPr>
            <p:ph type="sldNum" sz="quarter" idx="15"/>
          </p:nvPr>
        </p:nvSpPr>
        <p:spPr/>
        <p:txBody>
          <a:bodyPr/>
          <a:lstStyle/>
          <a:p>
            <a:fld id="{19B51A1E-902D-48AF-9020-955120F399B6}" type="slidenum">
              <a:rPr lang="en-US" noProof="0" smtClean="0"/>
              <a:pPr/>
              <a:t>5</a:t>
            </a:fld>
            <a:endParaRPr lang="en-US" noProof="0" dirty="0"/>
          </a:p>
        </p:txBody>
      </p:sp>
      <p:sp>
        <p:nvSpPr>
          <p:cNvPr id="6" name="Title 5"/>
          <p:cNvSpPr>
            <a:spLocks noGrp="1"/>
          </p:cNvSpPr>
          <p:nvPr>
            <p:ph type="title"/>
          </p:nvPr>
        </p:nvSpPr>
        <p:spPr/>
        <p:txBody>
          <a:bodyPr/>
          <a:lstStyle/>
          <a:p>
            <a:r>
              <a:rPr lang="en-US" dirty="0" smtClean="0"/>
              <a:t>Page Object Model Design Pattern:</a:t>
            </a:r>
            <a:endParaRPr lang="en-US" dirty="0"/>
          </a:p>
        </p:txBody>
      </p:sp>
      <p:pic>
        <p:nvPicPr>
          <p:cNvPr id="7" name="Picture 6"/>
          <p:cNvPicPr>
            <a:picLocks noChangeAspect="1"/>
          </p:cNvPicPr>
          <p:nvPr/>
        </p:nvPicPr>
        <p:blipFill>
          <a:blip r:embed="rId2"/>
          <a:stretch>
            <a:fillRect/>
          </a:stretch>
        </p:blipFill>
        <p:spPr>
          <a:xfrm>
            <a:off x="1741159" y="1015055"/>
            <a:ext cx="8581192" cy="5177827"/>
          </a:xfrm>
          <a:prstGeom prst="rect">
            <a:avLst/>
          </a:prstGeom>
        </p:spPr>
      </p:pic>
    </p:spTree>
    <p:extLst>
      <p:ext uri="{BB962C8B-B14F-4D97-AF65-F5344CB8AC3E}">
        <p14:creationId xmlns:p14="http://schemas.microsoft.com/office/powerpoint/2010/main" val="33281246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of </a:t>
            </a:r>
            <a:r>
              <a:rPr lang="en-US" dirty="0" smtClean="0"/>
              <a:t>LMS  Functions:</a:t>
            </a:r>
            <a:endParaRPr lang="en-US" dirty="0"/>
          </a:p>
        </p:txBody>
      </p:sp>
      <p:sp>
        <p:nvSpPr>
          <p:cNvPr id="3" name="Text Placeholder 2"/>
          <p:cNvSpPr>
            <a:spLocks noGrp="1"/>
          </p:cNvSpPr>
          <p:nvPr>
            <p:ph type="body" sz="quarter" idx="32"/>
          </p:nvPr>
        </p:nvSpPr>
        <p:spPr/>
        <p:txBody>
          <a:bodyPr/>
          <a:lstStyle/>
          <a:p>
            <a:r>
              <a:rPr lang="en-US" dirty="0" smtClean="0"/>
              <a:t>Testing </a:t>
            </a:r>
            <a:r>
              <a:rPr lang="en-US" dirty="0" smtClean="0"/>
              <a:t>of all the functions in LMS</a:t>
            </a:r>
            <a:endParaRPr lang="en-US" dirty="0"/>
          </a:p>
        </p:txBody>
      </p:sp>
      <p:sp>
        <p:nvSpPr>
          <p:cNvPr id="6" name="Footer Placeholder 5"/>
          <p:cNvSpPr>
            <a:spLocks noGrp="1"/>
          </p:cNvSpPr>
          <p:nvPr>
            <p:ph type="ftr" sz="quarter" idx="13"/>
          </p:nvPr>
        </p:nvSpPr>
        <p:spPr/>
        <p:txBody>
          <a:bodyPr/>
          <a:lstStyle/>
          <a:p>
            <a:r>
              <a:rPr lang="en-US" noProof="0" dirty="0" smtClean="0"/>
              <a:t>Team IQ</a:t>
            </a:r>
            <a:endParaRPr lang="en-US" noProof="0" dirty="0"/>
          </a:p>
        </p:txBody>
      </p:sp>
      <p:sp>
        <p:nvSpPr>
          <p:cNvPr id="7" name="Slide Number Placeholder 6"/>
          <p:cNvSpPr>
            <a:spLocks noGrp="1"/>
          </p:cNvSpPr>
          <p:nvPr>
            <p:ph type="sldNum" sz="quarter" idx="33"/>
          </p:nvPr>
        </p:nvSpPr>
        <p:spPr/>
        <p:txBody>
          <a:bodyPr/>
          <a:lstStyle/>
          <a:p>
            <a:fld id="{19B51A1E-902D-48AF-9020-955120F399B6}" type="slidenum">
              <a:rPr lang="en-US" noProof="0" smtClean="0"/>
              <a:pPr/>
              <a:t>6</a:t>
            </a:fld>
            <a:endParaRPr lang="en-US" noProof="0" dirty="0"/>
          </a:p>
        </p:txBody>
      </p:sp>
      <p:pic>
        <p:nvPicPr>
          <p:cNvPr id="4" name="6C4DCC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1800" y="1319460"/>
            <a:ext cx="10418452" cy="5168900"/>
          </a:xfrm>
          <a:prstGeom prst="rect">
            <a:avLst/>
          </a:prstGeom>
        </p:spPr>
      </p:pic>
    </p:spTree>
    <p:extLst>
      <p:ext uri="{BB962C8B-B14F-4D97-AF65-F5344CB8AC3E}">
        <p14:creationId xmlns:p14="http://schemas.microsoft.com/office/powerpoint/2010/main" val="36223911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4"/>
          </p:nvPr>
        </p:nvPicPr>
        <p:blipFill>
          <a:blip r:embed="rId2"/>
          <a:srcRect l="6322" r="6322"/>
          <a:stretch>
            <a:fillRect/>
          </a:stretch>
        </p:blipFill>
        <p:spPr>
          <a:xfrm>
            <a:off x="0" y="0"/>
            <a:ext cx="6096000" cy="6371350"/>
          </a:xfrm>
          <a:prstGeom prst="rect">
            <a:avLst/>
          </a:prstGeom>
        </p:spPr>
      </p:pic>
      <p:sp>
        <p:nvSpPr>
          <p:cNvPr id="3" name="Title 2"/>
          <p:cNvSpPr>
            <a:spLocks noGrp="1"/>
          </p:cNvSpPr>
          <p:nvPr>
            <p:ph type="title"/>
          </p:nvPr>
        </p:nvSpPr>
        <p:spPr>
          <a:xfrm>
            <a:off x="6096000" y="1480009"/>
            <a:ext cx="5664000" cy="1514132"/>
          </a:xfrm>
        </p:spPr>
        <p:txBody>
          <a:bodyPr/>
          <a:lstStyle/>
          <a:p>
            <a:r>
              <a:rPr lang="en-US" sz="5400" dirty="0" smtClean="0"/>
              <a:t>Test Report of Function</a:t>
            </a:r>
            <a:endParaRPr lang="en-US" sz="5400" dirty="0"/>
          </a:p>
        </p:txBody>
      </p:sp>
      <p:sp>
        <p:nvSpPr>
          <p:cNvPr id="4" name="Text Placeholder 3"/>
          <p:cNvSpPr>
            <a:spLocks noGrp="1"/>
          </p:cNvSpPr>
          <p:nvPr>
            <p:ph type="body" sz="quarter" idx="32"/>
          </p:nvPr>
        </p:nvSpPr>
        <p:spPr>
          <a:xfrm>
            <a:off x="6096000" y="2994141"/>
            <a:ext cx="5663960" cy="590155"/>
          </a:xfrm>
        </p:spPr>
        <p:txBody>
          <a:bodyPr/>
          <a:lstStyle/>
          <a:p>
            <a:r>
              <a:rPr lang="en-US" dirty="0" smtClean="0"/>
              <a:t>Feedback Form</a:t>
            </a:r>
            <a:endParaRPr lang="en-US" dirty="0"/>
          </a:p>
        </p:txBody>
      </p:sp>
      <p:sp>
        <p:nvSpPr>
          <p:cNvPr id="6" name="Footer Placeholder 5"/>
          <p:cNvSpPr>
            <a:spLocks noGrp="1"/>
          </p:cNvSpPr>
          <p:nvPr>
            <p:ph type="ftr" sz="quarter" idx="13"/>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33"/>
          </p:nvPr>
        </p:nvSpPr>
        <p:spPr/>
        <p:txBody>
          <a:bodyPr/>
          <a:lstStyle/>
          <a:p>
            <a:fld id="{19B51A1E-902D-48AF-9020-955120F399B6}" type="slidenum">
              <a:rPr lang="en-US" noProof="0" smtClean="0"/>
              <a:pPr/>
              <a:t>7</a:t>
            </a:fld>
            <a:endParaRPr lang="en-US" noProof="0" dirty="0"/>
          </a:p>
        </p:txBody>
      </p:sp>
    </p:spTree>
    <p:extLst>
      <p:ext uri="{BB962C8B-B14F-4D97-AF65-F5344CB8AC3E}">
        <p14:creationId xmlns:p14="http://schemas.microsoft.com/office/powerpoint/2010/main" val="2530752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99002" y="1869795"/>
            <a:ext cx="7960998" cy="1124345"/>
          </a:xfrm>
        </p:spPr>
        <p:txBody>
          <a:bodyPr/>
          <a:lstStyle/>
          <a:p>
            <a:r>
              <a:rPr lang="en-US" dirty="0" smtClean="0"/>
              <a:t>Testing of Complete LMS</a:t>
            </a:r>
            <a:endParaRPr lang="en-US" dirty="0"/>
          </a:p>
        </p:txBody>
      </p:sp>
      <p:sp>
        <p:nvSpPr>
          <p:cNvPr id="4" name="Text Placeholder 3"/>
          <p:cNvSpPr>
            <a:spLocks noGrp="1"/>
          </p:cNvSpPr>
          <p:nvPr>
            <p:ph type="body" sz="quarter" idx="32"/>
          </p:nvPr>
        </p:nvSpPr>
        <p:spPr/>
        <p:txBody>
          <a:bodyPr/>
          <a:lstStyle/>
          <a:p>
            <a:r>
              <a:rPr lang="en-US" dirty="0" smtClean="0"/>
              <a:t>Using Automation</a:t>
            </a:r>
            <a:endParaRPr lang="en-US" dirty="0"/>
          </a:p>
        </p:txBody>
      </p:sp>
      <p:sp>
        <p:nvSpPr>
          <p:cNvPr id="6" name="Footer Placeholder 5"/>
          <p:cNvSpPr>
            <a:spLocks noGrp="1"/>
          </p:cNvSpPr>
          <p:nvPr>
            <p:ph type="ftr" sz="quarter" idx="13"/>
          </p:nvPr>
        </p:nvSpPr>
        <p:spPr/>
        <p:txBody>
          <a:bodyPr/>
          <a:lstStyle/>
          <a:p>
            <a:r>
              <a:rPr lang="en-US" noProof="0" dirty="0" smtClean="0"/>
              <a:t>Team IQ</a:t>
            </a:r>
            <a:endParaRPr lang="en-US" noProof="0" dirty="0"/>
          </a:p>
        </p:txBody>
      </p:sp>
      <p:sp>
        <p:nvSpPr>
          <p:cNvPr id="7" name="Slide Number Placeholder 6"/>
          <p:cNvSpPr>
            <a:spLocks noGrp="1"/>
          </p:cNvSpPr>
          <p:nvPr>
            <p:ph type="sldNum" sz="quarter" idx="33"/>
          </p:nvPr>
        </p:nvSpPr>
        <p:spPr/>
        <p:txBody>
          <a:bodyPr/>
          <a:lstStyle/>
          <a:p>
            <a:fld id="{19B51A1E-902D-48AF-9020-955120F399B6}" type="slidenum">
              <a:rPr lang="en-US" noProof="0" smtClean="0"/>
              <a:pPr/>
              <a:t>8</a:t>
            </a:fld>
            <a:endParaRPr lang="en-US" noProof="0" dirty="0"/>
          </a:p>
        </p:txBody>
      </p:sp>
      <p:sp>
        <p:nvSpPr>
          <p:cNvPr id="8" name="TextBox 7"/>
          <p:cNvSpPr txBox="1"/>
          <p:nvPr/>
        </p:nvSpPr>
        <p:spPr>
          <a:xfrm>
            <a:off x="9191134" y="5863472"/>
            <a:ext cx="4374037" cy="369332"/>
          </a:xfrm>
          <a:prstGeom prst="rect">
            <a:avLst/>
          </a:prstGeom>
          <a:noFill/>
        </p:spPr>
        <p:txBody>
          <a:bodyPr wrap="square" rtlCol="0">
            <a:spAutoFit/>
          </a:bodyPr>
          <a:lstStyle/>
          <a:p>
            <a:r>
              <a:rPr lang="en-US" dirty="0" smtClean="0"/>
              <a:t>Will Shown at the End of PPT</a:t>
            </a:r>
            <a:endParaRPr lang="en-US" dirty="0"/>
          </a:p>
        </p:txBody>
      </p:sp>
    </p:spTree>
    <p:extLst>
      <p:ext uri="{BB962C8B-B14F-4D97-AF65-F5344CB8AC3E}">
        <p14:creationId xmlns:p14="http://schemas.microsoft.com/office/powerpoint/2010/main" val="1467215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Report:</a:t>
            </a:r>
            <a:endParaRPr lang="en-US" dirty="0"/>
          </a:p>
        </p:txBody>
      </p:sp>
      <p:sp>
        <p:nvSpPr>
          <p:cNvPr id="6" name="Footer Placeholder 5"/>
          <p:cNvSpPr>
            <a:spLocks noGrp="1"/>
          </p:cNvSpPr>
          <p:nvPr>
            <p:ph type="ftr" sz="quarter" idx="13"/>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33"/>
          </p:nvPr>
        </p:nvSpPr>
        <p:spPr/>
        <p:txBody>
          <a:bodyPr/>
          <a:lstStyle/>
          <a:p>
            <a:fld id="{19B51A1E-902D-48AF-9020-955120F399B6}" type="slidenum">
              <a:rPr lang="en-US" noProof="0" smtClean="0"/>
              <a:pPr/>
              <a:t>9</a:t>
            </a:fld>
            <a:endParaRPr lang="en-US" noProof="0" dirty="0"/>
          </a:p>
        </p:txBody>
      </p:sp>
      <p:pic>
        <p:nvPicPr>
          <p:cNvPr id="9" name="Picture 8"/>
          <p:cNvPicPr>
            <a:picLocks noChangeAspect="1"/>
          </p:cNvPicPr>
          <p:nvPr/>
        </p:nvPicPr>
        <p:blipFill>
          <a:blip r:embed="rId2"/>
          <a:stretch>
            <a:fillRect/>
          </a:stretch>
        </p:blipFill>
        <p:spPr>
          <a:xfrm>
            <a:off x="432000" y="1250475"/>
            <a:ext cx="11471088" cy="3557196"/>
          </a:xfrm>
          <a:prstGeom prst="rect">
            <a:avLst/>
          </a:prstGeom>
        </p:spPr>
      </p:pic>
    </p:spTree>
    <p:extLst>
      <p:ext uri="{BB962C8B-B14F-4D97-AF65-F5344CB8AC3E}">
        <p14:creationId xmlns:p14="http://schemas.microsoft.com/office/powerpoint/2010/main" val="738863806"/>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90D0D0-7C1D-47FF-A2F0-9937AA567A3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8E15EA0-2F38-456B-B156-038699A5D17F}">
  <ds:schemaRefs>
    <ds:schemaRef ds:uri="http://schemas.microsoft.com/sharepoint/v3/contenttype/forms"/>
  </ds:schemaRefs>
</ds:datastoreItem>
</file>

<file path=customXml/itemProps3.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Bright business presentation</Template>
  <TotalTime>0</TotalTime>
  <Words>691</Words>
  <Application>Microsoft Office PowerPoint</Application>
  <PresentationFormat>Widescreen</PresentationFormat>
  <Paragraphs>157</Paragraphs>
  <Slides>28</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Arial Black</vt:lpstr>
      <vt:lpstr>Bell MT</vt:lpstr>
      <vt:lpstr>Calibri</vt:lpstr>
      <vt:lpstr>Candara</vt:lpstr>
      <vt:lpstr>Corbel</vt:lpstr>
      <vt:lpstr>Times New Roman</vt:lpstr>
      <vt:lpstr>Office Theme</vt:lpstr>
      <vt:lpstr>Project Testing</vt:lpstr>
      <vt:lpstr>About Us</vt:lpstr>
      <vt:lpstr>LMS Automation</vt:lpstr>
      <vt:lpstr>Page Object Model:</vt:lpstr>
      <vt:lpstr>Page Object Model Design Pattern:</vt:lpstr>
      <vt:lpstr>Workflow of LMS  Functions:</vt:lpstr>
      <vt:lpstr>Test Report of Function</vt:lpstr>
      <vt:lpstr>Testing of Complete LMS</vt:lpstr>
      <vt:lpstr>Test Report:</vt:lpstr>
      <vt:lpstr>Functionalities Test Report:</vt:lpstr>
      <vt:lpstr>Functionalities Test Report:(Cont)</vt:lpstr>
      <vt:lpstr>Test Results:</vt:lpstr>
      <vt:lpstr>LMS Automation Scripts File:</vt:lpstr>
      <vt:lpstr>ATM Application</vt:lpstr>
      <vt:lpstr>Description:</vt:lpstr>
      <vt:lpstr>ATM Application:</vt:lpstr>
      <vt:lpstr>4 Functions in ATM </vt:lpstr>
      <vt:lpstr>Withdrawal</vt:lpstr>
      <vt:lpstr>Deposit</vt:lpstr>
      <vt:lpstr>Checking Balance</vt:lpstr>
      <vt:lpstr>Exit</vt:lpstr>
      <vt:lpstr>Working of Application:</vt:lpstr>
      <vt:lpstr>Source code for this application:</vt:lpstr>
      <vt:lpstr>Manual Testing of ATM</vt:lpstr>
      <vt:lpstr>Manual Testing Documents:</vt:lpstr>
      <vt:lpstr>Acknowledgement:</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2022-04-03T12:26:43Z</dcterms:created>
  <dcterms:modified xsi:type="dcterms:W3CDTF">2022-04-04T06:44:50Z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TitusGUID">
    <vt:lpwstr>b0662a91-2646-424b-90a8-00683753d2b3</vt:lpwstr>
  </property>
  <property fmtid="{D5CDD505-2E9C-101B-9397-08002B2CF9AE}" pid="4" name="HCLClassification">
    <vt:lpwstr>HCL_Cla5s_Publ1c</vt:lpwstr>
  </property>
  <property fmtid="{D5CDD505-2E9C-101B-9397-08002B2CF9AE}" pid="5" name="HCLClassD6">
    <vt:lpwstr>False</vt:lpwstr>
  </property>
</Properties>
</file>